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0" r:id="rId2"/>
    <p:sldId id="258" r:id="rId3"/>
    <p:sldId id="257" r:id="rId4"/>
    <p:sldId id="259" r:id="rId5"/>
    <p:sldId id="260" r:id="rId6"/>
    <p:sldId id="272" r:id="rId7"/>
    <p:sldId id="273" r:id="rId8"/>
    <p:sldId id="274" r:id="rId9"/>
    <p:sldId id="275" r:id="rId10"/>
    <p:sldId id="262" r:id="rId11"/>
    <p:sldId id="263" r:id="rId12"/>
    <p:sldId id="264" r:id="rId13"/>
    <p:sldId id="265" r:id="rId14"/>
    <p:sldId id="266"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CCFF"/>
    <a:srgbClr val="0066FF"/>
    <a:srgbClr val="000099"/>
    <a:srgbClr val="0000FF"/>
    <a:srgbClr val="CC0099"/>
    <a:srgbClr val="990099"/>
    <a:srgbClr val="9900CC"/>
    <a:srgbClr val="CC00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3" autoAdjust="0"/>
    <p:restoredTop sz="94707" autoAdjust="0"/>
  </p:normalViewPr>
  <p:slideViewPr>
    <p:cSldViewPr snapToGrid="0">
      <p:cViewPr varScale="1">
        <p:scale>
          <a:sx n="78" d="100"/>
          <a:sy n="78" d="100"/>
        </p:scale>
        <p:origin x="6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801B3-5250-4AE7-BFC6-64FBE771D25E}" type="datetimeFigureOut">
              <a:rPr lang="en-US" smtClean="0"/>
              <a:pPr/>
              <a:t>19-Aug-15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FE494F-704E-4AD6-A1E5-492617D4F32E}" type="slidenum">
              <a:rPr lang="en-US" smtClean="0"/>
              <a:pPr/>
              <a:t>‹#›</a:t>
            </a:fld>
            <a:endParaRPr lang="en-US"/>
          </a:p>
        </p:txBody>
      </p:sp>
    </p:spTree>
    <p:extLst>
      <p:ext uri="{BB962C8B-B14F-4D97-AF65-F5344CB8AC3E}">
        <p14:creationId xmlns:p14="http://schemas.microsoft.com/office/powerpoint/2010/main" val="428151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340793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293740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241193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102473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316907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130255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41558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3086476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330733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18681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55FBE-2181-47BF-B8D9-24C5D0BB43DF}" type="datetimeFigureOut">
              <a:rPr lang="en-US" smtClean="0"/>
              <a:pPr/>
              <a:t>19-Aug-15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311804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55FBE-2181-47BF-B8D9-24C5D0BB43DF}" type="datetimeFigureOut">
              <a:rPr lang="en-US" smtClean="0"/>
              <a:pPr/>
              <a:t>19-Aug-15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546AE-67C4-4747-93AF-0C7FE9B6502C}" type="slidenum">
              <a:rPr lang="en-US" smtClean="0"/>
              <a:pPr/>
              <a:t>‹#›</a:t>
            </a:fld>
            <a:endParaRPr lang="en-US" dirty="0"/>
          </a:p>
        </p:txBody>
      </p:sp>
    </p:spTree>
    <p:extLst>
      <p:ext uri="{BB962C8B-B14F-4D97-AF65-F5344CB8AC3E}">
        <p14:creationId xmlns:p14="http://schemas.microsoft.com/office/powerpoint/2010/main" val="240411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data:image/jpeg;base64,/9j/4AAQSkZJRgABAQAAAQABAAD/2wCEAAkGBxQPDxQUDxQUFA8UFBQUFBQUFBUVDxQUFBQWFhQUFBQYHCggGBolHBQUITEhJSkrLi4uFx8zODMsNygtLisBCgoKDQwOFA8PFCweFBwsLCwsNzcsLyssKywsLCwsODArNzcsLCssKzcrMisvKyswKywsNCwsLCwsLCwtLDc3Lv/AABEIAJ0BQgMBIgACEQEDEQH/xAAcAAACAwEBAQEAAAAAAAAAAAAAAQIDBAUGBwj/xABEEAACAQMCAgcDBwoEBwEAAAAAAQIDBBEFIRIxBgcTQVFhcSKBoRQyQlJikfAXIyQzVJKxwdHSY3KiwjRDc4KjsuEV/8QAFwEBAQEBAAAAAAAAAAAAAAAAAAECA//EAB8RAQEBAAEEAwEAAAAAAAAAAAABEQIhIlFhQXGBMf/aAAwDAQACEQMRAD8A+TDEho6smhiRJFQgGACGAALAYJBgCiqjFV5nQqIw1luRVaJJiSJpEDTZOMmKKJxiBNTZbCrIhCJfTgVFlOvNbp7bb74J/KZLw+J3eiXRhajVqU3Jw4KFStlf4corHLv4vgd38nEMS/OS2t7Ctz/batSlw8vo9nnPfkarwruJ4/H9SqpcTwfSfyYwdaNLtZe1eztM+HDaTuePl9jGDz/SHoarO2tq/Hn5Rx+y9+Hhx5bvcaY8hOvL8L/6Vyqs01IGeUAilzZCUmWyK5IiqmyLLGiLQCp8zbTRkprc2wRYLIongjEmVEWiLJsiwI4ESEAhDwBAhDYmFIQxATQ0RRJASQxDKhiGIAGIYDAAAhURhrLc3zMVZbkorSJJDSGkRTSLYogi6CKLKcTXQplNFHV0y34nuWI+h9Ulhw1LiTW7tai9E5Q2+B7G4tMKb7nbaND9y7rP/ec/q5tuCNZ98qLXl3d3uPWV6K7OPpZL9yvnHxJynUlcyjb8V2n9TVak/v0ucf8AeeY6wNP4tMtF9R1MeX4we5sKf5+s/C94vvsqa/mcbpfRUrGljnGUtl7ycZ1ha/PtejjJhqQPS61b4k2uRwKqNWDHJFUkXzRVJEVU0RaLGRaII01ubIGWC3NUSxFsSRFEihMiyTIgIBiAQDEBFiZJkWRSAQBDRJEUSQVMaIoaKhgAAAxDAYCABTMdbma5GSrzJRFE0QRNBU4lsCqJdTA128Ms9No1HLRwrOOD1OhU8NM3xZr2un0o+wn3b88ctztJp1LSO+9fj5/VT/oeatLnDb9x04XOL22X1YyfP7L/AKnX4cndlGLuNRj3t0J8/CjD+04N3SgpS4c+1HK3z3YZpoXmdSu0+UqVLw+o0ca6uHwp96bRJMivIa3S3aPJXcMM9vrscvPkeRv4HPk3HJmUsuqIqZhpWyJKRBhThzNUTJF7o1RCLUMihlAIYgAAABCYxAJkWSZFkUhAAQIkiCJIKkmSRBEkBIBAVDGRGAwbFkTYCkzLVe5okzLV+cShpkkVomiKtiaaCM0Ea6JUdO0WT0thPhieesUdmE90kbjNd61qfNXizda3GdQj9mEjjWVb84vIlplzm9m88oG9Zx2flfDqtT7VGn8MmK5q/rI/aZhurjGpp+NJfxC/rYrS8GNMU31TjgeZvuZ2pVuaONfoxWo41eJmkbaxjmjDStorZOTISIqK5o1wMa5mqDKLkMghhEgEBQxAIAAQABFjZFkUCEMCKJIghoCeRohkkmBPIZI5HkIYZI5DIE8iYsiYEZMy1OZfNmab3IqUSxFcSyIF0DXQMkDVQZUde0eDdRq758DlQqYRopVtjSOvaVt2xaPcfn6j8sGO3q+wyGiVfam/Muo26hcfp0H9jHxZbqlb20990cvVKv6TTf2f5sv1GpsmN/oVSpvnxMt3uFSexTOWURWCsY6hrrsxVGZVVJlcmTkytkUlzNMGZUzRBgXoeSCY8lRLI8kMjyBLIskchkKeQyRyLIEiLDJFsBgRGBDJJMryNMCzIJkMjyBZkMkMjyBLIZI5DIE8ibI5FJgQmzO3uWzZQ3uSiyJZFlKZZFgXxZqpMxwZppyKjXxlnaGSM9xue5R1o1MQI6RVwpepkqVfZ9xXp9XEX6jUa9SqLtqb8v5s03dXMDkX1X24/jvNVSrmI0TjUzEpVQppVCEnuFFZmSbL6kjNMgrk/wAbFbZKTK2yKMl8GZsl8GBoTHkqTJcRRPIZIZDIE8iyRyLIEshkhkMgSbFkjkWQJZAhkCCOR5K8hkC3I8lXEPiAsyPJUmPIFuRZK+Ij2i8QLsibKnWRB1fICcmUt7jcmRIqSZOLK8EkgNEJF3EZY7ElLzKjXCYlPcpUtuYQe/Mo2VqmxXa1MRKastuYUdlzCJ3U91+O819psc6vu1uXKe3MCUJ7kqkzLnD5lk3lcwJuZnmw4vMjPciq2yORtEWmAFkWVbgmyDQpElIzcZNVUUX5HxFKqIfEBZkMlfELiAsyJshxC4gJ5DJDIZAnkCAAQchcZUBnVxZ2gOoQAaqXGxOTEAAAEoYzvnHksv8AiULIZOpaTs4/rY3E/JOEY/zfxO/YdIdOo/NsXJ+M3Gb/ANTZZPbP48la2tSs8UoTqS8IRcn9yR6bTOrnUrjHDbyhF/SqyjTS9Yt8XwOvX61akI8Npb06S7nL2v8ATHCRz104qXD/AE25vHHP6u2dOjHHg5J5aNdnlO7w7MOqmNBKWpaja2y+qnxyfkuJx39zOvpHRHSJf8NQ1LVJcuKEXRtcr/Fl2aS/7mcrRum2kWr4oadOdTOe0quFWpnx4pt4foeluOvmlGnihaVOPG3HUjGC/dTZLInc9PpvQmTSULDTLKn41Kfy66x5uSjGL5fSmYNdstE09r/9GpC4rxeVRjTpKWXyXYW0IRx4cefU+V671n31/Lhr150bd86dquBteDlnL97x5Hc6JdN9H0zEqdjcVLjvrVXSlUz3uOXiPuMtPc2VjW1JL5Fpdnp9p3V7u1pTuXHudO3Swn/mbR6XRerqwtOKpVpQuK73nVrwptefDTUVTpr/ACperPIfl9tP2W4++n/ceI6weturqVPsbaMre3fz/azUn5NrkvIDt9N9doX9ytO0O1tuOcuCpcRt6SfP2lTfDsl3y+7xPqnR3oJZ2drTou3oVZQj7dSpRpyqTk/nScnHPP4HwPqx6YWekSlVrUK1W4awpR7Phiu/GXk+jLr8s/2a5/8AF/cL6Ir69OjFKlZUrm1o0qUqFX2+zpQipRljHFhbpNcn4ne6trqw1eyjN2lqriGI1o/J6SXF9aK4eTPGdMOuK0v7Krbq3uE6iwnLs8J+6TPm/QjpVU0q6Vanlw5TgnhTj4PuL8D75r/VlS7R3GlqjQufpUqlGnVsavlKnKL7N+cMeh5+Ov2NKfyXX9KoWlV7KrGhCVpU7uKE4x4or0bx3tFkevy077W4z608f+xg1rrk069oulc2NapTl3S7Lbzi+LZ+aJPY9db9BbWVONTS6lDsmswjVoULy1a5/Pku1+6p7jnatoShFq/0S2uKaW9bTeFVcf8ARahUXpGUj4nT6S/Ibh1NGqXNCm3l06koyi/KSTxJeqPo2h9fcowxfW3HNfToyUc+bhLl7mBVU6IaBeTcaF3Wsbjk6Nw3Bxb7nGuk2/SZg1PqPuoritLmhXh3Z4qUn6fOi/vOrrPXBp17HhutOlVj3cfZNr0fNe48XX6U2lF8Wlu/spbvgjWjOhnzhJlmM9XM1ToJqNtntbWq0u+mlVj65pt4XqedqRcW1JNSXNNYa9Uz6HpvXHe09q6p3EV3yj2dV+rht8Ddf9aVtcxxcWXH4qXZzXuckazj5Xu8PleQPV6hqum1stWlWm/GnNRX7ucfA89dqh/yXVXlNQfxi1/AzftYyiACNHkfGyIEEuMfaEBDRbxj4ikBqYuyBSA0wAAEUDEMoAAAAAAoAAAAQxEAMQwAYhoqAeAGA8CiiQUyojJDaHPmSkgKkgZIRBEQ2IKAACKAEMAAAAAAAAAAAEAEAAAAAAAADAoQwAAAAKAAAIAAAAQxEqgAGADQhoqJJEkgiTSKhKIU47lkR0+YFU47jmic/nDkgKGhMtaISQFTESZEigQAZUDEADAAKAAAAAAAAAAAQwAQAB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xQPDxQUDxQUFA8UFBQUFBQUFBUVDxQUFBQWFhQUFBQYHCggGBolHBQUITEhJSkrLi4uFx8zODMsNygtLisBCgoKDQwOFA8PFCweFBwsLCwsNzcsLyssKywsLCwsODArNzcsLCssKzcrMisvKyswKywsNCwsLCwsLCwtLDc3Lv/AABEIAJ0BQgMBIgACEQEDEQH/xAAcAAACAwEBAQEAAAAAAAAAAAAAAQIDBAUGBwj/xABEEAACAQMCAgcDBwoEBwEAAAAAAQIDBBEFIRIxBgcTQVFhcSKBoRQyQlJikfAXIyQzVJKxwdHSY3KiwjRDc4KjsuEV/8QAFwEBAQEBAAAAAAAAAAAAAAAAAAECA//EAB8RAQEBAAEEAwEAAAAAAAAAAAABEQIhIlFhQXGBMf/aAAwDAQACEQMRAD8A+TDEho6smhiRJFQgGACGAALAYJBgCiqjFV5nQqIw1luRVaJJiSJpEDTZOMmKKJxiBNTZbCrIhCJfTgVFlOvNbp7bb74J/KZLw+J3eiXRhajVqU3Jw4KFStlf4corHLv4vgd38nEMS/OS2t7Ctz/batSlw8vo9nnPfkarwruJ4/H9SqpcTwfSfyYwdaNLtZe1eztM+HDaTuePl9jGDz/SHoarO2tq/Hn5Rx+y9+Hhx5bvcaY8hOvL8L/6Vyqs01IGeUAilzZCUmWyK5IiqmyLLGiLQCp8zbTRkprc2wRYLIongjEmVEWiLJsiwI4ESEAhDwBAhDYmFIQxATQ0RRJASQxDKhiGIAGIYDAAAhURhrLc3zMVZbkorSJJDSGkRTSLYogi6CKLKcTXQplNFHV0y34nuWI+h9Ulhw1LiTW7tai9E5Q2+B7G4tMKb7nbaND9y7rP/ec/q5tuCNZ98qLXl3d3uPWV6K7OPpZL9yvnHxJynUlcyjb8V2n9TVak/v0ucf8AeeY6wNP4tMtF9R1MeX4we5sKf5+s/C94vvsqa/mcbpfRUrGljnGUtl7ycZ1ha/PtejjJhqQPS61b4k2uRwKqNWDHJFUkXzRVJEVU0RaLGRaII01ubIGWC3NUSxFsSRFEihMiyTIgIBiAQDEBFiZJkWRSAQBDRJEUSQVMaIoaKhgAAAxDAYCABTMdbma5GSrzJRFE0QRNBU4lsCqJdTA128Ms9No1HLRwrOOD1OhU8NM3xZr2un0o+wn3b88ctztJp1LSO+9fj5/VT/oeatLnDb9x04XOL22X1YyfP7L/AKnX4cndlGLuNRj3t0J8/CjD+04N3SgpS4c+1HK3z3YZpoXmdSu0+UqVLw+o0ca6uHwp96bRJMivIa3S3aPJXcMM9vrscvPkeRv4HPk3HJmUsuqIqZhpWyJKRBhThzNUTJF7o1RCLUMihlAIYgAAABCYxAJkWSZFkUhAAQIkiCJIKkmSRBEkBIBAVDGRGAwbFkTYCkzLVe5okzLV+cShpkkVomiKtiaaCM0Ea6JUdO0WT0thPhieesUdmE90kbjNd61qfNXizda3GdQj9mEjjWVb84vIlplzm9m88oG9Zx2flfDqtT7VGn8MmK5q/rI/aZhurjGpp+NJfxC/rYrS8GNMU31TjgeZvuZ2pVuaONfoxWo41eJmkbaxjmjDStorZOTISIqK5o1wMa5mqDKLkMghhEgEBQxAIAAQABFjZFkUCEMCKJIghoCeRohkkmBPIZI5HkIYZI5DIE8iYsiYEZMy1OZfNmab3IqUSxFcSyIF0DXQMkDVQZUde0eDdRq758DlQqYRopVtjSOvaVt2xaPcfn6j8sGO3q+wyGiVfam/Muo26hcfp0H9jHxZbqlb20990cvVKv6TTf2f5sv1GpsmN/oVSpvnxMt3uFSexTOWURWCsY6hrrsxVGZVVJlcmTkytkUlzNMGZUzRBgXoeSCY8lRLI8kMjyBLIskchkKeQyRyLIEiLDJFsBgRGBDJJMryNMCzIJkMjyBZkMkMjyBLIZI5DIE8ibI5FJgQmzO3uWzZQ3uSiyJZFlKZZFgXxZqpMxwZppyKjXxlnaGSM9xue5R1o1MQI6RVwpepkqVfZ9xXp9XEX6jUa9SqLtqb8v5s03dXMDkX1X24/jvNVSrmI0TjUzEpVQppVCEnuFFZmSbL6kjNMgrk/wAbFbZKTK2yKMl8GZsl8GBoTHkqTJcRRPIZIZDIE8iyRyLIEshkhkMgSbFkjkWQJZAhkCCOR5K8hkC3I8lXEPiAsyPJUmPIFuRZK+Ij2i8QLsibKnWRB1fICcmUt7jcmRIqSZOLK8EkgNEJF3EZY7ElLzKjXCYlPcpUtuYQe/Mo2VqmxXa1MRKastuYUdlzCJ3U91+O819psc6vu1uXKe3MCUJ7kqkzLnD5lk3lcwJuZnmw4vMjPciq2yORtEWmAFkWVbgmyDQpElIzcZNVUUX5HxFKqIfEBZkMlfELiAsyJshxC4gJ5DJDIZAnkCAAQchcZUBnVxZ2gOoQAaqXGxOTEAAAEoYzvnHksv8AiULIZOpaTs4/rY3E/JOEY/zfxO/YdIdOo/NsXJ+M3Gb/ANTZZPbP48la2tSs8UoTqS8IRcn9yR6bTOrnUrjHDbyhF/SqyjTS9Yt8XwOvX61akI8Npb06S7nL2v8ATHCRz104qXD/AE25vHHP6u2dOjHHg5J5aNdnlO7w7MOqmNBKWpaja2y+qnxyfkuJx39zOvpHRHSJf8NQ1LVJcuKEXRtcr/Fl2aS/7mcrRum2kWr4oadOdTOe0quFWpnx4pt4foeluOvmlGnihaVOPG3HUjGC/dTZLInc9PpvQmTSULDTLKn41Kfy66x5uSjGL5fSmYNdstE09r/9GpC4rxeVRjTpKWXyXYW0IRx4cefU+V671n31/Lhr150bd86dquBteDlnL97x5Hc6JdN9H0zEqdjcVLjvrVXSlUz3uOXiPuMtPc2VjW1JL5Fpdnp9p3V7u1pTuXHudO3Swn/mbR6XRerqwtOKpVpQuK73nVrwptefDTUVTpr/ACperPIfl9tP2W4++n/ceI6weturqVPsbaMre3fz/azUn5NrkvIDt9N9doX9ytO0O1tuOcuCpcRt6SfP2lTfDsl3y+7xPqnR3oJZ2drTou3oVZQj7dSpRpyqTk/nScnHPP4HwPqx6YWekSlVrUK1W4awpR7Phiu/GXk+jLr8s/2a5/8AF/cL6Ir69OjFKlZUrm1o0qUqFX2+zpQipRljHFhbpNcn4ne6trqw1eyjN2lqriGI1o/J6SXF9aK4eTPGdMOuK0v7Krbq3uE6iwnLs8J+6TPm/QjpVU0q6Vanlw5TgnhTj4PuL8D75r/VlS7R3GlqjQufpUqlGnVsavlKnKL7N+cMeh5+Ov2NKfyXX9KoWlV7KrGhCVpU7uKE4x4or0bx3tFkevy077W4z608f+xg1rrk069oulc2NapTl3S7Lbzi+LZ+aJPY9db9BbWVONTS6lDsmswjVoULy1a5/Pku1+6p7jnatoShFq/0S2uKaW9bTeFVcf8ARahUXpGUj4nT6S/Ibh1NGqXNCm3l06koyi/KSTxJeqPo2h9fcowxfW3HNfToyUc+bhLl7mBVU6IaBeTcaF3Wsbjk6Nw3Bxb7nGuk2/SZg1PqPuoritLmhXh3Z4qUn6fOi/vOrrPXBp17HhutOlVj3cfZNr0fNe48XX6U2lF8Wlu/spbvgjWjOhnzhJlmM9XM1ToJqNtntbWq0u+mlVj65pt4XqedqRcW1JNSXNNYa9Uz6HpvXHe09q6p3EV3yj2dV+rht8Ddf9aVtcxxcWXH4qXZzXuckazj5Xu8PleQPV6hqum1stWlWm/GnNRX7ucfA89dqh/yXVXlNQfxi1/AzftYyiACNHkfGyIEEuMfaEBDRbxj4ikBqYuyBSA0wAAEUDEMoAAAAAAoAAAAQxEAMQwAYhoqAeAGA8CiiQUyojJDaHPmSkgKkgZIRBEQ2IKAACKAEMAAAAAAAAAAAEAEAAAAAAAADAoQwAAAAKAAAIAAAAQxEqgAGADQhoqJJEkgiTSKhKIU47lkR0+YFU47jmic/nDkgKGhMtaISQFTESZEigQAZUDEADAAKAAAAAAAAAAAQwAQAB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4" name="Picture 6" descr="http://www.religionnews.com/wp-content/uploads/2013/04/shutterstock_126767585.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ctangle 4"/>
          <p:cNvSpPr/>
          <p:nvPr/>
        </p:nvSpPr>
        <p:spPr>
          <a:xfrm>
            <a:off x="0" y="0"/>
            <a:ext cx="12192000" cy="6858000"/>
          </a:xfrm>
          <a:prstGeom prst="rect">
            <a:avLst/>
          </a:prstGeom>
          <a:solidFill>
            <a:schemeClr val="dk1">
              <a:alpha val="5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0" y="2758966"/>
            <a:ext cx="12192000" cy="1569660"/>
          </a:xfrm>
          <a:prstGeom prst="rect">
            <a:avLst/>
          </a:prstGeom>
          <a:solidFill>
            <a:srgbClr val="C00000">
              <a:alpha val="55000"/>
            </a:srgbClr>
          </a:solidFill>
        </p:spPr>
        <p:txBody>
          <a:bodyPr wrap="square" rtlCol="0">
            <a:spAutoFit/>
          </a:bodyPr>
          <a:lstStyle/>
          <a:p>
            <a:pPr algn="ctr"/>
            <a:r>
              <a:rPr lang="en-US" sz="4800" dirty="0" smtClean="0">
                <a:solidFill>
                  <a:schemeClr val="bg1"/>
                </a:solidFill>
                <a:latin typeface="Century Gothic" pitchFamily="34" charset="0"/>
              </a:rPr>
              <a:t>Using the RTI ACT for protecting the rights of prisoners</a:t>
            </a:r>
            <a:endParaRPr lang="en-US" sz="4800" dirty="0">
              <a:solidFill>
                <a:schemeClr val="bg1"/>
              </a:solidFill>
              <a:latin typeface="Century Gothic" pitchFamily="34" charset="0"/>
            </a:endParaRPr>
          </a:p>
        </p:txBody>
      </p:sp>
      <p:sp>
        <p:nvSpPr>
          <p:cNvPr id="7" name="TextBox 6"/>
          <p:cNvSpPr txBox="1"/>
          <p:nvPr/>
        </p:nvSpPr>
        <p:spPr>
          <a:xfrm>
            <a:off x="7126016" y="6085490"/>
            <a:ext cx="4556234" cy="461665"/>
          </a:xfrm>
          <a:prstGeom prst="rect">
            <a:avLst/>
          </a:prstGeom>
          <a:noFill/>
        </p:spPr>
        <p:txBody>
          <a:bodyPr wrap="square" rtlCol="0">
            <a:spAutoFit/>
          </a:bodyPr>
          <a:lstStyle/>
          <a:p>
            <a:pPr algn="ctr"/>
            <a:r>
              <a:rPr lang="en-US" sz="2400" dirty="0" smtClean="0">
                <a:solidFill>
                  <a:schemeClr val="bg1"/>
                </a:solidFill>
                <a:latin typeface="Century Gothic" pitchFamily="34" charset="0"/>
              </a:rPr>
              <a:t>MRINAL SHARMA</a:t>
            </a:r>
          </a:p>
        </p:txBody>
      </p:sp>
    </p:spTree>
  </p:cSld>
  <p:clrMapOvr>
    <a:masterClrMapping/>
  </p:clrMapOvr>
  <mc:AlternateContent xmlns:mc="http://schemas.openxmlformats.org/markup-compatibility/2006">
    <mc:Choice xmlns:p14="http://schemas.microsoft.com/office/powerpoint/2010/main" Requires="p14">
      <p:transition spd="slow" p14:dur="2000" advTm="1969"/>
    </mc:Choice>
    <mc:Fallback>
      <p:transition spd="slow" advTm="196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http://i.huffpost.com/gen/1543219/images/o-PRISON-faceboo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51" y="0"/>
            <a:ext cx="12359951" cy="6858000"/>
          </a:xfrm>
          <a:prstGeom prst="rect">
            <a:avLst/>
          </a:prstGeom>
          <a:noFill/>
          <a:ln>
            <a:noFill/>
          </a:ln>
        </p:spPr>
      </p:pic>
      <p:sp>
        <p:nvSpPr>
          <p:cNvPr id="4" name="Rectangle 3"/>
          <p:cNvSpPr/>
          <p:nvPr/>
        </p:nvSpPr>
        <p:spPr>
          <a:xfrm>
            <a:off x="-189723" y="0"/>
            <a:ext cx="12381723" cy="6941976"/>
          </a:xfrm>
          <a:prstGeom prst="rect">
            <a:avLst/>
          </a:prstGeom>
          <a:solidFill>
            <a:schemeClr val="tx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8654850" y="227893"/>
            <a:ext cx="3010678" cy="2892490"/>
          </a:xfrm>
          <a:prstGeom prst="flowChartConnector">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Rounded MT Bold" panose="020F0704030504030204" pitchFamily="34" charset="0"/>
              </a:rPr>
              <a:t>PRISON</a:t>
            </a:r>
            <a:endParaRPr lang="en-US" sz="3200" dirty="0">
              <a:latin typeface="Arial Rounded MT Bold" panose="020F0704030504030204" pitchFamily="34" charset="0"/>
            </a:endParaRPr>
          </a:p>
        </p:txBody>
      </p:sp>
      <p:sp>
        <p:nvSpPr>
          <p:cNvPr id="15" name="TextBox 14"/>
          <p:cNvSpPr txBox="1"/>
          <p:nvPr/>
        </p:nvSpPr>
        <p:spPr>
          <a:xfrm>
            <a:off x="880899" y="600859"/>
            <a:ext cx="7147249" cy="6370975"/>
          </a:xfrm>
          <a:prstGeom prst="rect">
            <a:avLst/>
          </a:prstGeom>
          <a:noFill/>
        </p:spPr>
        <p:txBody>
          <a:bodyPr wrap="square" rtlCol="0">
            <a:spAutoFit/>
          </a:bodyPr>
          <a:lstStyle/>
          <a:p>
            <a:pPr marL="285750" indent="-285750" algn="just">
              <a:buFont typeface="Wingdings" panose="05000000000000000000" pitchFamily="2" charset="2"/>
              <a:buChar char="q"/>
            </a:pPr>
            <a:r>
              <a:rPr lang="en-US" sz="2400" b="1" dirty="0" smtClean="0">
                <a:solidFill>
                  <a:schemeClr val="bg1"/>
                </a:solidFill>
              </a:rPr>
              <a:t>PRISON MONITORING</a:t>
            </a:r>
          </a:p>
          <a:p>
            <a:pPr marL="285750" indent="-285750" algn="just"/>
            <a:r>
              <a:rPr lang="en-US" sz="2400" b="1" dirty="0" smtClean="0">
                <a:solidFill>
                  <a:schemeClr val="bg1"/>
                </a:solidFill>
              </a:rPr>
              <a:t>	National and State Wise assessment of Prison Monitoring Mechanisms</a:t>
            </a:r>
            <a:r>
              <a:rPr lang="en-US" sz="2400" b="1" dirty="0">
                <a:solidFill>
                  <a:schemeClr val="bg1"/>
                </a:solidFill>
              </a:rPr>
              <a:t> </a:t>
            </a:r>
            <a:r>
              <a:rPr lang="en-US" sz="2400" b="1" dirty="0" smtClean="0">
                <a:solidFill>
                  <a:schemeClr val="bg1"/>
                </a:solidFill>
              </a:rPr>
              <a:t>like Undertrial Review Committees and Board of Visitors</a:t>
            </a:r>
          </a:p>
          <a:p>
            <a:pPr marL="285750" indent="-285750" algn="just">
              <a:buFont typeface="Wingdings" panose="05000000000000000000" pitchFamily="2" charset="2"/>
              <a:buChar char="q"/>
            </a:pPr>
            <a:r>
              <a:rPr lang="en-US" sz="2400" b="1" dirty="0" smtClean="0">
                <a:solidFill>
                  <a:schemeClr val="bg1"/>
                </a:solidFill>
              </a:rPr>
              <a:t> FAIR TRIAL</a:t>
            </a:r>
          </a:p>
          <a:p>
            <a:pPr marL="285750" indent="-285750" algn="just"/>
            <a:r>
              <a:rPr lang="en-US" sz="2400" b="1" dirty="0" smtClean="0">
                <a:solidFill>
                  <a:schemeClr val="bg1"/>
                </a:solidFill>
              </a:rPr>
              <a:t>	State based inquiry into physical production of accused in the Courts during their trial</a:t>
            </a:r>
          </a:p>
          <a:p>
            <a:pPr marL="285750" indent="-285750" algn="just">
              <a:buFont typeface="Wingdings" panose="05000000000000000000" pitchFamily="2" charset="2"/>
              <a:buChar char="q"/>
            </a:pPr>
            <a:r>
              <a:rPr lang="en-US" sz="2400" b="1" dirty="0" smtClean="0">
                <a:solidFill>
                  <a:schemeClr val="bg1"/>
                </a:solidFill>
              </a:rPr>
              <a:t>GROUPS WITH SPECIAL NEEDS</a:t>
            </a:r>
          </a:p>
          <a:p>
            <a:pPr marL="285750" indent="-285750" algn="just"/>
            <a:r>
              <a:rPr lang="en-US" sz="2400" b="1" dirty="0" smtClean="0">
                <a:solidFill>
                  <a:schemeClr val="bg1"/>
                </a:solidFill>
              </a:rPr>
              <a:t>	Facilities provided to communities with special needs like mentally ill and  foreign national prisoners, asylum seekers and juveniles</a:t>
            </a:r>
          </a:p>
          <a:p>
            <a:pPr marL="285750" indent="-285750" algn="just">
              <a:buFont typeface="Wingdings" panose="05000000000000000000" pitchFamily="2" charset="2"/>
              <a:buChar char="q"/>
            </a:pPr>
            <a:r>
              <a:rPr lang="en-US" sz="2400" b="1" dirty="0" smtClean="0">
                <a:solidFill>
                  <a:schemeClr val="bg1"/>
                </a:solidFill>
              </a:rPr>
              <a:t>COMPLIANCE TO COURT ORDERS</a:t>
            </a:r>
          </a:p>
          <a:p>
            <a:pPr marL="285750" indent="-285750" algn="just"/>
            <a:r>
              <a:rPr lang="en-US" sz="2400" b="1" dirty="0" smtClean="0">
                <a:solidFill>
                  <a:schemeClr val="bg1"/>
                </a:solidFill>
              </a:rPr>
              <a:t>	National and State-wise compliance of judgments passed on prison reform</a:t>
            </a:r>
          </a:p>
          <a:p>
            <a:pPr marL="285750" indent="-285750" algn="just">
              <a:buFont typeface="Wingdings" panose="05000000000000000000" pitchFamily="2" charset="2"/>
              <a:buChar char="q"/>
            </a:pPr>
            <a:r>
              <a:rPr lang="en-US" sz="2400" b="1" dirty="0" smtClean="0">
                <a:solidFill>
                  <a:schemeClr val="bg1"/>
                </a:solidFill>
              </a:rPr>
              <a:t>State based information on deaths in judicial custody and corresponding </a:t>
            </a:r>
            <a:r>
              <a:rPr lang="en-US" sz="2400" b="1" dirty="0" smtClean="0">
                <a:solidFill>
                  <a:schemeClr val="bg1"/>
                </a:solidFill>
              </a:rPr>
              <a:t>documentation; parole and pre-mature release</a:t>
            </a:r>
            <a:endParaRPr lang="en-US" sz="2400" b="1" dirty="0" smtClean="0">
              <a:solidFill>
                <a:schemeClr val="bg1"/>
              </a:solidFill>
            </a:endParaRPr>
          </a:p>
        </p:txBody>
      </p:sp>
    </p:spTree>
    <p:custDataLst>
      <p:tags r:id="rId1"/>
    </p:custDataLst>
    <p:extLst>
      <p:ext uri="{BB962C8B-B14F-4D97-AF65-F5344CB8AC3E}">
        <p14:creationId xmlns:p14="http://schemas.microsoft.com/office/powerpoint/2010/main" val="3180933917"/>
      </p:ext>
    </p:extLst>
  </p:cSld>
  <p:clrMapOvr>
    <a:masterClrMapping/>
  </p:clrMapOvr>
  <mc:AlternateContent xmlns:mc="http://schemas.openxmlformats.org/markup-compatibility/2006">
    <mc:Choice xmlns:p14="http://schemas.microsoft.com/office/powerpoint/2010/main" Requires="p14">
      <p:transition spd="slow" p14:dur="2000" advTm="24918"/>
    </mc:Choice>
    <mc:Fallback>
      <p:transition spd="slow" advTm="24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10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10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1000"/>
                                        <p:tgtEl>
                                          <p:spTgt spid="1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fade">
                                      <p:cBhvr>
                                        <p:cTn id="36" dur="1000"/>
                                        <p:tgtEl>
                                          <p:spTgt spid="1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animEffect transition="in" filter="fade">
                                      <p:cBhvr>
                                        <p:cTn id="41" dur="1000"/>
                                        <p:tgtEl>
                                          <p:spTgt spid="1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6" end="6"/>
                                            </p:txEl>
                                          </p:spTgt>
                                        </p:tgtEl>
                                        <p:attrNameLst>
                                          <p:attrName>style.visibility</p:attrName>
                                        </p:attrNameLst>
                                      </p:cBhvr>
                                      <p:to>
                                        <p:strVal val="visible"/>
                                      </p:to>
                                    </p:set>
                                    <p:animEffect transition="in" filter="fade">
                                      <p:cBhvr>
                                        <p:cTn id="46" dur="1000"/>
                                        <p:tgtEl>
                                          <p:spTgt spid="1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animEffect transition="in" filter="fade">
                                      <p:cBhvr>
                                        <p:cTn id="51" dur="1000"/>
                                        <p:tgtEl>
                                          <p:spTgt spid="1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5">
                                            <p:txEl>
                                              <p:pRg st="8" end="8"/>
                                            </p:txEl>
                                          </p:spTgt>
                                        </p:tgtEl>
                                        <p:attrNameLst>
                                          <p:attrName>style.visibility</p:attrName>
                                        </p:attrNameLst>
                                      </p:cBhvr>
                                      <p:to>
                                        <p:strVal val="visible"/>
                                      </p:to>
                                    </p:set>
                                    <p:animEffect transition="in" filter="fade">
                                      <p:cBhvr>
                                        <p:cTn id="56" dur="10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3.amazonaws.com/imgserv.ownlocal.com/legal/legal-services/legal-services03-original.jpg"/>
          <p:cNvPicPr>
            <a:picLocks noChangeAspect="1" noChangeArrowheads="1"/>
          </p:cNvPicPr>
          <p:nvPr/>
        </p:nvPicPr>
        <p:blipFill>
          <a:blip r:embed="rId3" cstate="print">
            <a:grayscl/>
          </a:blip>
          <a:srcRect/>
          <a:stretch>
            <a:fillRect/>
          </a:stretch>
        </p:blipFill>
        <p:spPr bwMode="auto">
          <a:xfrm flipH="1">
            <a:off x="0" y="0"/>
            <a:ext cx="12192000" cy="6858000"/>
          </a:xfrm>
          <a:prstGeom prst="rect">
            <a:avLst/>
          </a:prstGeom>
          <a:noFill/>
        </p:spPr>
      </p:pic>
      <p:sp>
        <p:nvSpPr>
          <p:cNvPr id="3" name="Rectangle 2"/>
          <p:cNvSpPr/>
          <p:nvPr/>
        </p:nvSpPr>
        <p:spPr>
          <a:xfrm>
            <a:off x="0" y="0"/>
            <a:ext cx="12192000" cy="6858000"/>
          </a:xfrm>
          <a:prstGeom prst="rect">
            <a:avLst/>
          </a:prstGeom>
          <a:solidFill>
            <a:schemeClr val="tx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8654849" y="227892"/>
            <a:ext cx="3342709" cy="3114397"/>
          </a:xfrm>
          <a:prstGeom prst="flowChartConnector">
            <a:avLst/>
          </a:prstGeom>
          <a:solidFill>
            <a:srgbClr val="00FF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Rounded MT Bold" panose="020F0704030504030204" pitchFamily="34" charset="0"/>
              </a:rPr>
              <a:t>LEGAL SERVICES</a:t>
            </a:r>
            <a:endParaRPr lang="en-US" sz="3200" dirty="0">
              <a:latin typeface="Arial Rounded MT Bold" panose="020F0704030504030204" pitchFamily="34" charset="0"/>
            </a:endParaRPr>
          </a:p>
        </p:txBody>
      </p:sp>
      <p:sp>
        <p:nvSpPr>
          <p:cNvPr id="7" name="TextBox 6"/>
          <p:cNvSpPr txBox="1"/>
          <p:nvPr/>
        </p:nvSpPr>
        <p:spPr>
          <a:xfrm>
            <a:off x="914400" y="1655380"/>
            <a:ext cx="6700345" cy="4524315"/>
          </a:xfrm>
          <a:prstGeom prst="rect">
            <a:avLst/>
          </a:prstGeom>
          <a:noFill/>
        </p:spPr>
        <p:txBody>
          <a:bodyPr wrap="square" rtlCol="0">
            <a:spAutoFit/>
          </a:bodyPr>
          <a:lstStyle/>
          <a:p>
            <a:pPr algn="just"/>
            <a:r>
              <a:rPr lang="en-US" sz="2400" dirty="0" smtClean="0">
                <a:solidFill>
                  <a:schemeClr val="bg1"/>
                </a:solidFill>
                <a:latin typeface="Arial Rounded MT Bold" pitchFamily="34" charset="0"/>
              </a:rPr>
              <a:t>To collect evidence on the functioning of various central and state sponsored legal aid schemes, we have made state specific inquiries into the complete functioning of 3 Legal Aid schemes and the running of legal aid camps; national inquiry into duty Counsel Schemes in Police Stations, Courts &amp; Prisons and year wise details of legal aid beneficiaries.</a:t>
            </a:r>
          </a:p>
          <a:p>
            <a:pPr>
              <a:buFont typeface="Wingdings" pitchFamily="2" charset="2"/>
              <a:buChar char="q"/>
            </a:pPr>
            <a:endParaRPr lang="en-US" sz="2400" dirty="0" smtClean="0">
              <a:solidFill>
                <a:schemeClr val="bg1"/>
              </a:solidFill>
              <a:latin typeface="Arial Rounded MT Bold" pitchFamily="34" charset="0"/>
            </a:endParaRPr>
          </a:p>
          <a:p>
            <a:pPr>
              <a:buFont typeface="Wingdings" pitchFamily="2" charset="2"/>
              <a:buChar char="q"/>
            </a:pPr>
            <a:endParaRPr lang="en-US" sz="2400" dirty="0" smtClean="0">
              <a:solidFill>
                <a:schemeClr val="bg1"/>
              </a:solidFill>
              <a:latin typeface="Arial Rounded MT Bold" pitchFamily="34" charset="0"/>
            </a:endParaRPr>
          </a:p>
          <a:p>
            <a:pPr>
              <a:buFont typeface="Wingdings" pitchFamily="2" charset="2"/>
              <a:buChar char="q"/>
            </a:pPr>
            <a:endParaRPr lang="en-US" sz="2400" dirty="0" smtClean="0">
              <a:solidFill>
                <a:schemeClr val="bg1"/>
              </a:solidFill>
              <a:latin typeface="Arial Rounded MT Bold"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2594"/>
    </mc:Choice>
    <mc:Fallback>
      <p:transition spd="slow" advTm="125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prtestingservices.com/images/iStock_000014700004XSmall.jpg"/>
          <p:cNvPicPr>
            <a:picLocks noChangeAspect="1" noChangeArrowheads="1"/>
          </p:cNvPicPr>
          <p:nvPr/>
        </p:nvPicPr>
        <p:blipFill>
          <a:blip r:embed="rId3" cstate="print">
            <a:grayscl/>
          </a:blip>
          <a:srcRect/>
          <a:stretch>
            <a:fillRect/>
          </a:stretch>
        </p:blipFill>
        <p:spPr bwMode="auto">
          <a:xfrm>
            <a:off x="0" y="1"/>
            <a:ext cx="12192000" cy="6858000"/>
          </a:xfrm>
          <a:prstGeom prst="rect">
            <a:avLst/>
          </a:prstGeom>
          <a:noFill/>
        </p:spPr>
      </p:pic>
      <p:sp>
        <p:nvSpPr>
          <p:cNvPr id="3" name="Rectangle 2"/>
          <p:cNvSpPr/>
          <p:nvPr/>
        </p:nvSpPr>
        <p:spPr>
          <a:xfrm>
            <a:off x="0" y="0"/>
            <a:ext cx="12407462" cy="6858000"/>
          </a:xfrm>
          <a:prstGeom prst="rect">
            <a:avLst/>
          </a:prstGeom>
          <a:solidFill>
            <a:schemeClr val="tx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8654850" y="227893"/>
            <a:ext cx="3010678" cy="2892490"/>
          </a:xfrm>
          <a:prstGeom prst="flowChartConnector">
            <a:avLst/>
          </a:prstGeom>
          <a:solidFill>
            <a:srgbClr val="FF00F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Rounded MT Bold" panose="020F0704030504030204" pitchFamily="34" charset="0"/>
              </a:rPr>
              <a:t>POLICE</a:t>
            </a:r>
            <a:endParaRPr lang="en-US" sz="3200" dirty="0">
              <a:latin typeface="Arial Rounded MT Bold" panose="020F0704030504030204" pitchFamily="34" charset="0"/>
            </a:endParaRPr>
          </a:p>
        </p:txBody>
      </p:sp>
      <p:sp>
        <p:nvSpPr>
          <p:cNvPr id="5" name="TextBox 4"/>
          <p:cNvSpPr txBox="1"/>
          <p:nvPr/>
        </p:nvSpPr>
        <p:spPr>
          <a:xfrm>
            <a:off x="961698" y="1292772"/>
            <a:ext cx="6574220" cy="3046988"/>
          </a:xfrm>
          <a:prstGeom prst="rect">
            <a:avLst/>
          </a:prstGeom>
          <a:noFill/>
        </p:spPr>
        <p:txBody>
          <a:bodyPr wrap="square" rtlCol="0">
            <a:spAutoFit/>
          </a:bodyPr>
          <a:lstStyle/>
          <a:p>
            <a:pPr algn="just"/>
            <a:r>
              <a:rPr lang="en-US" sz="2400" dirty="0" smtClean="0">
                <a:solidFill>
                  <a:schemeClr val="bg1"/>
                </a:solidFill>
                <a:latin typeface="Arial Rounded MT Bold" pitchFamily="34" charset="0"/>
              </a:rPr>
              <a:t>While understanding the lack of deployment of police escorts and sentries to take the prisoner from the prison to the court and back, we made inquiries with the police for the governing standards. We also made inquiries to the Police Headquarters in one of the states to obtain statistics on preventive detention.</a:t>
            </a:r>
            <a:endParaRPr lang="en-US" sz="2400" dirty="0">
              <a:solidFill>
                <a:schemeClr val="bg1"/>
              </a:solidFill>
              <a:latin typeface="Arial Rounded MT Bold"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2179"/>
    </mc:Choice>
    <mc:Fallback>
      <p:transition spd="slow" advTm="12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i.ytimg.com/vi/l7QbNWbXOXY/maxresdefault.jpg"/>
          <p:cNvPicPr>
            <a:picLocks noChangeAspect="1" noChangeArrowheads="1"/>
          </p:cNvPicPr>
          <p:nvPr/>
        </p:nvPicPr>
        <p:blipFill>
          <a:blip r:embed="rId3" cstate="print">
            <a:grayscl/>
          </a:blip>
          <a:srcRect/>
          <a:stretch>
            <a:fillRect/>
          </a:stretch>
        </p:blipFill>
        <p:spPr bwMode="auto">
          <a:xfrm>
            <a:off x="-28575" y="-1"/>
            <a:ext cx="12220575" cy="6858001"/>
          </a:xfrm>
          <a:prstGeom prst="rect">
            <a:avLst/>
          </a:prstGeom>
          <a:noFill/>
        </p:spPr>
      </p:pic>
      <p:sp>
        <p:nvSpPr>
          <p:cNvPr id="4" name="Rectangle 3"/>
          <p:cNvSpPr/>
          <p:nvPr/>
        </p:nvSpPr>
        <p:spPr>
          <a:xfrm>
            <a:off x="0" y="0"/>
            <a:ext cx="12192000"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p:cNvSpPr/>
          <p:nvPr/>
        </p:nvSpPr>
        <p:spPr>
          <a:xfrm>
            <a:off x="8654850" y="227893"/>
            <a:ext cx="3010678" cy="2892490"/>
          </a:xfrm>
          <a:prstGeom prst="flowChartConnector">
            <a:avLst/>
          </a:pr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Rounded MT Bold" panose="020F0704030504030204" pitchFamily="34" charset="0"/>
              </a:rPr>
              <a:t>COURT</a:t>
            </a:r>
            <a:endParaRPr lang="en-US" sz="3200" dirty="0">
              <a:latin typeface="Arial Rounded MT Bold" panose="020F0704030504030204" pitchFamily="34" charset="0"/>
            </a:endParaRPr>
          </a:p>
        </p:txBody>
      </p:sp>
      <p:sp>
        <p:nvSpPr>
          <p:cNvPr id="6" name="TextBox 5"/>
          <p:cNvSpPr txBox="1"/>
          <p:nvPr/>
        </p:nvSpPr>
        <p:spPr>
          <a:xfrm>
            <a:off x="772510" y="1907627"/>
            <a:ext cx="7567449" cy="1569660"/>
          </a:xfrm>
          <a:prstGeom prst="rect">
            <a:avLst/>
          </a:prstGeom>
          <a:noFill/>
        </p:spPr>
        <p:txBody>
          <a:bodyPr wrap="square" rtlCol="0">
            <a:spAutoFit/>
          </a:bodyPr>
          <a:lstStyle/>
          <a:p>
            <a:r>
              <a:rPr lang="en-US" sz="2400" dirty="0" smtClean="0">
                <a:solidFill>
                  <a:schemeClr val="bg1"/>
                </a:solidFill>
                <a:latin typeface="Arial Rounded MT Bold" pitchFamily="34" charset="0"/>
              </a:rPr>
              <a:t>We mostly make inquiries to monitor and study the compliance of court’s earlier orders on legal aid, vulnerable groups, judicial oversight and implementation of already existing safeguards.</a:t>
            </a:r>
            <a:endParaRPr lang="en-US" sz="2400" dirty="0">
              <a:solidFill>
                <a:schemeClr val="bg1"/>
              </a:solidFill>
              <a:latin typeface="Arial Rounded MT Bold"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443"/>
    </mc:Choice>
    <mc:Fallback>
      <p:transition spd="slow" advTm="114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028" y="583324"/>
            <a:ext cx="6999889" cy="369332"/>
          </a:xfrm>
          <a:prstGeom prst="rect">
            <a:avLst/>
          </a:prstGeom>
          <a:noFill/>
        </p:spPr>
        <p:txBody>
          <a:bodyPr wrap="square" rtlCol="0">
            <a:spAutoFit/>
          </a:bodyPr>
          <a:lstStyle/>
          <a:p>
            <a:endParaRPr lang="en-US" dirty="0">
              <a:latin typeface="Arial Rounded MT Bold" pitchFamily="34" charset="0"/>
            </a:endParaRPr>
          </a:p>
        </p:txBody>
      </p:sp>
      <p:pic>
        <p:nvPicPr>
          <p:cNvPr id="22532" name="Picture 4" descr="https://upload.wikimedia.org/wikipedia/commons/e/e2/Rashtrapati_Bhavan_and_adjacent_buildings,_illuminated_for_the_Republic_Day.jpg"/>
          <p:cNvPicPr>
            <a:picLocks noChangeAspect="1" noChangeArrowheads="1"/>
          </p:cNvPicPr>
          <p:nvPr/>
        </p:nvPicPr>
        <p:blipFill>
          <a:blip r:embed="rId3" cstate="print">
            <a:grayscl/>
          </a:blip>
          <a:srcRect/>
          <a:stretch>
            <a:fillRect/>
          </a:stretch>
        </p:blipFill>
        <p:spPr bwMode="auto">
          <a:xfrm>
            <a:off x="0" y="0"/>
            <a:ext cx="12192000" cy="6858000"/>
          </a:xfrm>
          <a:prstGeom prst="rect">
            <a:avLst/>
          </a:prstGeom>
          <a:noFill/>
        </p:spPr>
      </p:pic>
      <p:sp>
        <p:nvSpPr>
          <p:cNvPr id="9" name="Rectangle 8"/>
          <p:cNvSpPr/>
          <p:nvPr/>
        </p:nvSpPr>
        <p:spPr>
          <a:xfrm>
            <a:off x="0" y="0"/>
            <a:ext cx="12192000" cy="6858000"/>
          </a:xfrm>
          <a:prstGeom prst="rect">
            <a:avLst/>
          </a:prstGeom>
          <a:solidFill>
            <a:schemeClr val="dk1">
              <a:alpha val="5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lowchart: Connector 9"/>
          <p:cNvSpPr/>
          <p:nvPr/>
        </p:nvSpPr>
        <p:spPr>
          <a:xfrm>
            <a:off x="8654850" y="227893"/>
            <a:ext cx="3010678" cy="2892490"/>
          </a:xfrm>
          <a:prstGeom prst="flowChartConnector">
            <a:avLst/>
          </a:pr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Rounded MT Bold" panose="020F0704030504030204" pitchFamily="34" charset="0"/>
              </a:rPr>
              <a:t>GOVERNMENT</a:t>
            </a:r>
            <a:endParaRPr lang="en-US" sz="2000" dirty="0">
              <a:latin typeface="Arial Rounded MT Bold" panose="020F0704030504030204" pitchFamily="34" charset="0"/>
            </a:endParaRPr>
          </a:p>
        </p:txBody>
      </p:sp>
      <p:sp>
        <p:nvSpPr>
          <p:cNvPr id="12" name="TextBox 11"/>
          <p:cNvSpPr txBox="1"/>
          <p:nvPr/>
        </p:nvSpPr>
        <p:spPr>
          <a:xfrm>
            <a:off x="835572" y="788275"/>
            <a:ext cx="6999889" cy="4524315"/>
          </a:xfrm>
          <a:prstGeom prst="rect">
            <a:avLst/>
          </a:prstGeom>
          <a:noFill/>
        </p:spPr>
        <p:txBody>
          <a:bodyPr wrap="square" rtlCol="0">
            <a:spAutoFit/>
          </a:bodyPr>
          <a:lstStyle/>
          <a:p>
            <a:pPr marL="285750" indent="-285750" algn="just">
              <a:defRPr/>
            </a:pPr>
            <a:r>
              <a:rPr lang="en-US" sz="2400" dirty="0" smtClean="0">
                <a:solidFill>
                  <a:schemeClr val="bg1"/>
                </a:solidFill>
                <a:latin typeface="Arial Rounded MT Bold" pitchFamily="34" charset="0"/>
              </a:rPr>
              <a:t>Depending on the mandate, inquiries are made on status of appointment and recruitment of visitors to prison and prison officials. In the past, inquiries have also been made to understand the implementation of specific legal aid projects launched by Ministry of Justice. We often seek information from the Ministry of Home Affairs on standards, reports and comments provided to them or by them in areas related to foreign prisoners in Indian Jails. In one instance, we had sought the number of mental hospitals in India from the Ministry of Health for our preliminary research on mentally ill prisoners.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0437"/>
    </mc:Choice>
    <mc:Fallback>
      <p:transition spd="slow" advTm="204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1797269" y="1749972"/>
            <a:ext cx="8229600" cy="1107996"/>
          </a:xfrm>
          <a:prstGeom prst="rect">
            <a:avLst/>
          </a:prstGeom>
          <a:noFill/>
        </p:spPr>
        <p:txBody>
          <a:bodyPr wrap="square" rtlCol="0">
            <a:spAutoFit/>
          </a:bodyPr>
          <a:lstStyle/>
          <a:p>
            <a:pPr algn="ctr"/>
            <a:r>
              <a:rPr lang="en-US" sz="6600" dirty="0" smtClean="0">
                <a:solidFill>
                  <a:schemeClr val="bg1"/>
                </a:solidFill>
                <a:latin typeface="Century Gothic" pitchFamily="34" charset="0"/>
              </a:rPr>
              <a:t>QUESTIONS</a:t>
            </a:r>
            <a:r>
              <a:rPr lang="en-US" sz="6600" dirty="0" smtClean="0">
                <a:solidFill>
                  <a:schemeClr val="bg1"/>
                </a:solidFill>
                <a:latin typeface="+mj-lt"/>
              </a:rPr>
              <a:t>?</a:t>
            </a:r>
            <a:endParaRPr lang="en-US"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advTm="4376"/>
    </mc:Choice>
    <mc:Fallback>
      <p:transition spd="slow" advTm="437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704251" y="186612"/>
            <a:ext cx="4394719" cy="523220"/>
          </a:xfrm>
          <a:prstGeom prst="rect">
            <a:avLst/>
          </a:prstGeom>
          <a:solidFill>
            <a:schemeClr val="bg2">
              <a:lumMod val="50000"/>
            </a:schemeClr>
          </a:solidFill>
        </p:spPr>
        <p:txBody>
          <a:bodyPr wrap="square" rtlCol="0">
            <a:spAutoFit/>
          </a:bodyPr>
          <a:lstStyle/>
          <a:p>
            <a:pPr algn="ctr"/>
            <a:r>
              <a:rPr lang="en-US" sz="2800" b="1" dirty="0" smtClean="0">
                <a:solidFill>
                  <a:schemeClr val="bg1"/>
                </a:solidFill>
                <a:latin typeface="Arial Rounded MT Bold" panose="020F0704030504030204" pitchFamily="34" charset="0"/>
              </a:rPr>
              <a:t>WHAT</a:t>
            </a:r>
            <a:r>
              <a:rPr lang="en-US" sz="2800" b="1" dirty="0" smtClean="0">
                <a:latin typeface="Arial Rounded MT Bold" panose="020F0704030504030204" pitchFamily="34" charset="0"/>
              </a:rPr>
              <a:t> </a:t>
            </a:r>
            <a:r>
              <a:rPr lang="en-US" sz="2800" b="1" dirty="0" smtClean="0">
                <a:solidFill>
                  <a:srgbClr val="00B0F0"/>
                </a:solidFill>
                <a:latin typeface="Arial Rounded MT Bold" panose="020F0704030504030204" pitchFamily="34" charset="0"/>
              </a:rPr>
              <a:t>WE</a:t>
            </a:r>
            <a:r>
              <a:rPr lang="en-US" sz="2800" b="1" dirty="0" smtClean="0">
                <a:latin typeface="Arial Rounded MT Bold" panose="020F0704030504030204" pitchFamily="34" charset="0"/>
              </a:rPr>
              <a:t> </a:t>
            </a:r>
            <a:r>
              <a:rPr lang="en-US" sz="2800" b="1" dirty="0" smtClean="0">
                <a:solidFill>
                  <a:schemeClr val="bg1"/>
                </a:solidFill>
                <a:latin typeface="Arial Rounded MT Bold" panose="020F0704030504030204" pitchFamily="34" charset="0"/>
              </a:rPr>
              <a:t>DO?</a:t>
            </a:r>
            <a:endParaRPr lang="en-US" sz="2800" b="1" dirty="0">
              <a:solidFill>
                <a:schemeClr val="bg1"/>
              </a:solidFill>
              <a:latin typeface="Arial Rounded MT Bold" panose="020F0704030504030204" pitchFamily="34" charset="0"/>
            </a:endParaRPr>
          </a:p>
        </p:txBody>
      </p:sp>
      <p:sp>
        <p:nvSpPr>
          <p:cNvPr id="3" name="Flowchart: Connector 2"/>
          <p:cNvSpPr/>
          <p:nvPr/>
        </p:nvSpPr>
        <p:spPr>
          <a:xfrm>
            <a:off x="2873829" y="3750906"/>
            <a:ext cx="3181739" cy="2967134"/>
          </a:xfrm>
          <a:prstGeom prst="flowChartConnector">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Bell MT" panose="02020503060305020303" pitchFamily="18" charset="0"/>
              </a:rPr>
              <a:t>Prevent Unnecessary Detention</a:t>
            </a:r>
            <a:endParaRPr lang="en-US" sz="2800" b="1" dirty="0">
              <a:latin typeface="Bell MT" panose="02020503060305020303" pitchFamily="18" charset="0"/>
            </a:endParaRPr>
          </a:p>
        </p:txBody>
      </p:sp>
      <p:sp>
        <p:nvSpPr>
          <p:cNvPr id="4" name="Flowchart: Connector 3"/>
          <p:cNvSpPr/>
          <p:nvPr/>
        </p:nvSpPr>
        <p:spPr>
          <a:xfrm>
            <a:off x="5589037" y="3788228"/>
            <a:ext cx="3191071" cy="2892489"/>
          </a:xfrm>
          <a:prstGeom prst="flowChartConnector">
            <a:avLst/>
          </a:prstGeom>
          <a:solidFill>
            <a:srgbClr val="FFFF00">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ell MT" panose="02020503060305020303" pitchFamily="18" charset="0"/>
              </a:rPr>
              <a:t>Prison Monitoring and Administration</a:t>
            </a:r>
            <a:endParaRPr lang="en-US" sz="2400" b="1" dirty="0">
              <a:latin typeface="Bell MT" panose="02020503060305020303" pitchFamily="18" charset="0"/>
            </a:endParaRPr>
          </a:p>
        </p:txBody>
      </p:sp>
      <p:sp>
        <p:nvSpPr>
          <p:cNvPr id="14" name="Minus 13"/>
          <p:cNvSpPr/>
          <p:nvPr/>
        </p:nvSpPr>
        <p:spPr>
          <a:xfrm>
            <a:off x="-905069" y="5024533"/>
            <a:ext cx="4170784" cy="433873"/>
          </a:xfrm>
          <a:prstGeom prst="mathMin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inus 14"/>
          <p:cNvSpPr/>
          <p:nvPr/>
        </p:nvSpPr>
        <p:spPr>
          <a:xfrm>
            <a:off x="8378890" y="5024533"/>
            <a:ext cx="4693295" cy="419878"/>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51841593"/>
      </p:ext>
    </p:extLst>
  </p:cSld>
  <p:clrMapOvr>
    <a:masterClrMapping/>
  </p:clrMapOvr>
  <mc:AlternateContent xmlns:mc="http://schemas.openxmlformats.org/markup-compatibility/2006">
    <mc:Choice xmlns:p14="http://schemas.microsoft.com/office/powerpoint/2010/main" Requires="p14">
      <p:transition spd="slow" p14:dur="2000" advTm="5321"/>
    </mc:Choice>
    <mc:Fallback>
      <p:transition spd="slow" advTm="53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onut 2"/>
          <p:cNvSpPr/>
          <p:nvPr/>
        </p:nvSpPr>
        <p:spPr>
          <a:xfrm>
            <a:off x="1346719" y="1754155"/>
            <a:ext cx="1101012" cy="1082351"/>
          </a:xfrm>
          <a:prstGeom prst="donu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 name="Donut 6"/>
          <p:cNvSpPr/>
          <p:nvPr/>
        </p:nvSpPr>
        <p:spPr>
          <a:xfrm>
            <a:off x="1346719" y="3250940"/>
            <a:ext cx="1101012" cy="1082351"/>
          </a:xfrm>
          <a:prstGeom prst="don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Donut 7"/>
          <p:cNvSpPr/>
          <p:nvPr/>
        </p:nvSpPr>
        <p:spPr>
          <a:xfrm>
            <a:off x="1346719" y="4640424"/>
            <a:ext cx="1101012" cy="1082351"/>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Donut 8"/>
          <p:cNvSpPr/>
          <p:nvPr/>
        </p:nvSpPr>
        <p:spPr>
          <a:xfrm>
            <a:off x="7329198" y="1754154"/>
            <a:ext cx="1101012" cy="1082351"/>
          </a:xfrm>
          <a:prstGeom prst="don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onut 9"/>
          <p:cNvSpPr/>
          <p:nvPr/>
        </p:nvSpPr>
        <p:spPr>
          <a:xfrm>
            <a:off x="7329198" y="3250940"/>
            <a:ext cx="1101012" cy="1082351"/>
          </a:xfrm>
          <a:prstGeom prst="donu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nut 10"/>
          <p:cNvSpPr/>
          <p:nvPr/>
        </p:nvSpPr>
        <p:spPr>
          <a:xfrm>
            <a:off x="7408509" y="4640423"/>
            <a:ext cx="1101012" cy="1082351"/>
          </a:xfrm>
          <a:prstGeom prst="donu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a:off x="2735424" y="1833664"/>
            <a:ext cx="4306081" cy="923330"/>
          </a:xfrm>
          <a:prstGeom prst="rect">
            <a:avLst/>
          </a:prstGeom>
          <a:noFill/>
        </p:spPr>
        <p:txBody>
          <a:bodyPr wrap="square" rtlCol="0">
            <a:spAutoFit/>
          </a:bodyPr>
          <a:lstStyle/>
          <a:p>
            <a:r>
              <a:rPr lang="en-US" b="1" dirty="0" smtClean="0">
                <a:solidFill>
                  <a:srgbClr val="00B0F0"/>
                </a:solidFill>
                <a:latin typeface="Bell MT" panose="02020503060305020303" pitchFamily="18" charset="0"/>
              </a:rPr>
              <a:t>MONITOR PRISONS</a:t>
            </a:r>
          </a:p>
          <a:p>
            <a:r>
              <a:rPr lang="en-US" dirty="0">
                <a:solidFill>
                  <a:srgbClr val="00B0F0"/>
                </a:solidFill>
                <a:latin typeface="Bell MT" panose="02020503060305020303" pitchFamily="18" charset="0"/>
              </a:rPr>
              <a:t>prioritize the proper functioning of prison oversight mechanisms</a:t>
            </a:r>
          </a:p>
        </p:txBody>
      </p:sp>
      <p:sp>
        <p:nvSpPr>
          <p:cNvPr id="6" name="TextBox 5"/>
          <p:cNvSpPr txBox="1"/>
          <p:nvPr/>
        </p:nvSpPr>
        <p:spPr>
          <a:xfrm>
            <a:off x="2810071" y="3295460"/>
            <a:ext cx="4306080" cy="1200329"/>
          </a:xfrm>
          <a:prstGeom prst="rect">
            <a:avLst/>
          </a:prstGeom>
          <a:noFill/>
        </p:spPr>
        <p:txBody>
          <a:bodyPr wrap="square" rtlCol="0">
            <a:spAutoFit/>
          </a:bodyPr>
          <a:lstStyle/>
          <a:p>
            <a:r>
              <a:rPr lang="en-US" b="1" dirty="0" smtClean="0">
                <a:solidFill>
                  <a:srgbClr val="00B050"/>
                </a:solidFill>
                <a:latin typeface="Bell MT" panose="02020503060305020303" pitchFamily="18" charset="0"/>
              </a:rPr>
              <a:t>ENSURE EFFECTIVE REPRESENTATION</a:t>
            </a:r>
          </a:p>
          <a:p>
            <a:r>
              <a:rPr lang="en-US" dirty="0">
                <a:solidFill>
                  <a:srgbClr val="00B050"/>
                </a:solidFill>
                <a:latin typeface="Bell MT" panose="02020503060305020303" pitchFamily="18" charset="0"/>
              </a:rPr>
              <a:t>advocate for early access to counsel and improve legal aid practices </a:t>
            </a:r>
          </a:p>
        </p:txBody>
      </p:sp>
      <p:sp>
        <p:nvSpPr>
          <p:cNvPr id="12" name="TextBox 11"/>
          <p:cNvSpPr txBox="1"/>
          <p:nvPr/>
        </p:nvSpPr>
        <p:spPr>
          <a:xfrm>
            <a:off x="2873830" y="4717970"/>
            <a:ext cx="4108579" cy="1200329"/>
          </a:xfrm>
          <a:prstGeom prst="rect">
            <a:avLst/>
          </a:prstGeom>
          <a:noFill/>
        </p:spPr>
        <p:txBody>
          <a:bodyPr wrap="square" rtlCol="0">
            <a:spAutoFit/>
          </a:bodyPr>
          <a:lstStyle/>
          <a:p>
            <a:r>
              <a:rPr lang="en-US" b="1" dirty="0" smtClean="0">
                <a:solidFill>
                  <a:schemeClr val="accent4"/>
                </a:solidFill>
                <a:latin typeface="Bell MT" panose="02020503060305020303" pitchFamily="18" charset="0"/>
              </a:rPr>
              <a:t>LEGAL CLINICS</a:t>
            </a:r>
          </a:p>
          <a:p>
            <a:r>
              <a:rPr lang="en-US" dirty="0">
                <a:solidFill>
                  <a:schemeClr val="accent4"/>
                </a:solidFill>
                <a:latin typeface="Bell MT" panose="02020503060305020303" pitchFamily="18" charset="0"/>
              </a:rPr>
              <a:t>partner with law schools to </a:t>
            </a:r>
            <a:r>
              <a:rPr lang="en-US" dirty="0" smtClean="0">
                <a:solidFill>
                  <a:schemeClr val="accent4"/>
                </a:solidFill>
                <a:latin typeface="Bell MT" panose="02020503060305020303" pitchFamily="18" charset="0"/>
              </a:rPr>
              <a:t>develop legal aid clinics that provide free legal support to prisoners</a:t>
            </a:r>
            <a:endParaRPr lang="en-US" dirty="0">
              <a:solidFill>
                <a:schemeClr val="accent4"/>
              </a:solidFill>
              <a:latin typeface="Bell MT" panose="02020503060305020303" pitchFamily="18" charset="0"/>
            </a:endParaRPr>
          </a:p>
        </p:txBody>
      </p:sp>
      <p:sp>
        <p:nvSpPr>
          <p:cNvPr id="14" name="TextBox 13"/>
          <p:cNvSpPr txBox="1"/>
          <p:nvPr/>
        </p:nvSpPr>
        <p:spPr>
          <a:xfrm>
            <a:off x="8643258" y="1833664"/>
            <a:ext cx="3548742" cy="1200329"/>
          </a:xfrm>
          <a:prstGeom prst="rect">
            <a:avLst/>
          </a:prstGeom>
          <a:noFill/>
        </p:spPr>
        <p:txBody>
          <a:bodyPr wrap="square" rtlCol="0">
            <a:spAutoFit/>
          </a:bodyPr>
          <a:lstStyle/>
          <a:p>
            <a:r>
              <a:rPr lang="en-US" b="1" dirty="0" smtClean="0">
                <a:solidFill>
                  <a:srgbClr val="7030A0"/>
                </a:solidFill>
                <a:latin typeface="Bell MT" panose="02020503060305020303" pitchFamily="18" charset="0"/>
              </a:rPr>
              <a:t>MONITOR COURT PRACTICES</a:t>
            </a:r>
          </a:p>
          <a:p>
            <a:r>
              <a:rPr lang="en-US" dirty="0">
                <a:solidFill>
                  <a:srgbClr val="7030A0"/>
                </a:solidFill>
                <a:latin typeface="Bell MT" panose="02020503060305020303" pitchFamily="18" charset="0"/>
              </a:rPr>
              <a:t>assess the pre-trial practices of court</a:t>
            </a:r>
          </a:p>
        </p:txBody>
      </p:sp>
      <p:sp>
        <p:nvSpPr>
          <p:cNvPr id="15" name="TextBox 14"/>
          <p:cNvSpPr txBox="1"/>
          <p:nvPr/>
        </p:nvSpPr>
        <p:spPr>
          <a:xfrm>
            <a:off x="8643256" y="3295460"/>
            <a:ext cx="3729135" cy="1200329"/>
          </a:xfrm>
          <a:prstGeom prst="rect">
            <a:avLst/>
          </a:prstGeom>
          <a:noFill/>
        </p:spPr>
        <p:txBody>
          <a:bodyPr wrap="square" rtlCol="0">
            <a:spAutoFit/>
          </a:bodyPr>
          <a:lstStyle/>
          <a:p>
            <a:r>
              <a:rPr lang="en-US" b="1" dirty="0" smtClean="0">
                <a:solidFill>
                  <a:srgbClr val="FF00FF"/>
                </a:solidFill>
                <a:latin typeface="Bell MT" panose="02020503060305020303" pitchFamily="18" charset="0"/>
              </a:rPr>
              <a:t>URGENT ACTION</a:t>
            </a:r>
          </a:p>
          <a:p>
            <a:r>
              <a:rPr lang="en-US" dirty="0">
                <a:solidFill>
                  <a:srgbClr val="FF00FF"/>
                </a:solidFill>
                <a:latin typeface="Bell MT" panose="02020503060305020303" pitchFamily="18" charset="0"/>
              </a:rPr>
              <a:t>work with governments for early repatriation of foreign national prisoners </a:t>
            </a:r>
          </a:p>
        </p:txBody>
      </p:sp>
      <p:sp>
        <p:nvSpPr>
          <p:cNvPr id="16" name="TextBox 15"/>
          <p:cNvSpPr txBox="1"/>
          <p:nvPr/>
        </p:nvSpPr>
        <p:spPr>
          <a:xfrm>
            <a:off x="8643257" y="4757256"/>
            <a:ext cx="3548743" cy="1477328"/>
          </a:xfrm>
          <a:prstGeom prst="rect">
            <a:avLst/>
          </a:prstGeom>
          <a:noFill/>
        </p:spPr>
        <p:txBody>
          <a:bodyPr wrap="square" rtlCol="0">
            <a:spAutoFit/>
          </a:bodyPr>
          <a:lstStyle/>
          <a:p>
            <a:r>
              <a:rPr lang="en-US" b="1" dirty="0" smtClean="0">
                <a:solidFill>
                  <a:srgbClr val="FF5050"/>
                </a:solidFill>
                <a:latin typeface="Bell MT" panose="02020503060305020303" pitchFamily="18" charset="0"/>
              </a:rPr>
              <a:t>URGENT ACTION</a:t>
            </a:r>
          </a:p>
          <a:p>
            <a:r>
              <a:rPr lang="en-US" dirty="0">
                <a:solidFill>
                  <a:srgbClr val="FF5050"/>
                </a:solidFill>
                <a:latin typeface="Bell MT" panose="02020503060305020303" pitchFamily="18" charset="0"/>
              </a:rPr>
              <a:t>ensure timely release and rehabilitation of vulnerable groups in prison </a:t>
            </a:r>
          </a:p>
          <a:p>
            <a:endParaRPr lang="en-US" dirty="0"/>
          </a:p>
        </p:txBody>
      </p:sp>
      <p:sp>
        <p:nvSpPr>
          <p:cNvPr id="19" name="TextBox 18"/>
          <p:cNvSpPr txBox="1"/>
          <p:nvPr/>
        </p:nvSpPr>
        <p:spPr>
          <a:xfrm>
            <a:off x="4058816" y="186612"/>
            <a:ext cx="4394719" cy="523220"/>
          </a:xfrm>
          <a:prstGeom prst="rect">
            <a:avLst/>
          </a:prstGeom>
          <a:solidFill>
            <a:schemeClr val="bg2"/>
          </a:solidFill>
        </p:spPr>
        <p:txBody>
          <a:bodyPr wrap="square" rtlCol="0">
            <a:spAutoFit/>
          </a:bodyPr>
          <a:lstStyle/>
          <a:p>
            <a:pPr algn="ctr"/>
            <a:r>
              <a:rPr lang="en-US" sz="2800" b="1" dirty="0" smtClean="0">
                <a:latin typeface="Arial Rounded MT Bold" panose="020F0704030504030204" pitchFamily="34" charset="0"/>
              </a:rPr>
              <a:t>WHAT </a:t>
            </a:r>
            <a:r>
              <a:rPr lang="en-US" sz="2800" b="1" dirty="0" smtClean="0">
                <a:solidFill>
                  <a:srgbClr val="00B0F0"/>
                </a:solidFill>
                <a:latin typeface="Arial Rounded MT Bold" panose="020F0704030504030204" pitchFamily="34" charset="0"/>
              </a:rPr>
              <a:t>WE</a:t>
            </a:r>
            <a:r>
              <a:rPr lang="en-US" sz="2800" b="1" dirty="0" smtClean="0">
                <a:latin typeface="Arial Rounded MT Bold" panose="020F0704030504030204" pitchFamily="34" charset="0"/>
              </a:rPr>
              <a:t> DO?</a:t>
            </a:r>
            <a:endParaRPr lang="en-US" sz="2800" b="1"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3880888888"/>
      </p:ext>
    </p:extLst>
  </p:cSld>
  <p:clrMapOvr>
    <a:masterClrMapping/>
  </p:clrMapOvr>
  <mc:AlternateContent xmlns:mc="http://schemas.openxmlformats.org/markup-compatibility/2006">
    <mc:Choice xmlns:p14="http://schemas.microsoft.com/office/powerpoint/2010/main" Requires="p14">
      <p:transition spd="slow" p14:dur="2000" advTm="15620"/>
    </mc:Choice>
    <mc:Fallback>
      <p:transition spd="slow" advTm="156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3" grpId="0"/>
      <p:bldP spid="6" grpId="0"/>
      <p:bldP spid="12"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Pentagon 1"/>
          <p:cNvSpPr/>
          <p:nvPr/>
        </p:nvSpPr>
        <p:spPr>
          <a:xfrm>
            <a:off x="270588" y="2584579"/>
            <a:ext cx="2873828" cy="1884784"/>
          </a:xfrm>
          <a:prstGeom prst="homePlat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panose="020F0704030504030204" pitchFamily="34" charset="0"/>
              </a:rPr>
              <a:t>Research</a:t>
            </a:r>
            <a:endParaRPr lang="en-US" dirty="0">
              <a:latin typeface="Arial Rounded MT Bold" panose="020F0704030504030204" pitchFamily="34" charset="0"/>
            </a:endParaRPr>
          </a:p>
        </p:txBody>
      </p:sp>
      <p:sp>
        <p:nvSpPr>
          <p:cNvPr id="3" name="Pentagon 2"/>
          <p:cNvSpPr/>
          <p:nvPr/>
        </p:nvSpPr>
        <p:spPr>
          <a:xfrm>
            <a:off x="5952930" y="2584579"/>
            <a:ext cx="2789854" cy="1884784"/>
          </a:xfrm>
          <a:prstGeom prst="homePlate">
            <a:avLst/>
          </a:prstGeom>
          <a:solidFill>
            <a:srgbClr val="FF5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panose="020F0704030504030204" pitchFamily="34" charset="0"/>
              </a:rPr>
              <a:t>Capacity</a:t>
            </a:r>
            <a:r>
              <a:rPr lang="en-US" dirty="0" smtClean="0"/>
              <a:t> </a:t>
            </a:r>
            <a:r>
              <a:rPr lang="en-US" dirty="0" smtClean="0">
                <a:latin typeface="Arial Rounded MT Bold" panose="020F0704030504030204" pitchFamily="34" charset="0"/>
              </a:rPr>
              <a:t>Building</a:t>
            </a:r>
            <a:endParaRPr lang="en-US" dirty="0">
              <a:latin typeface="Arial Rounded MT Bold" panose="020F0704030504030204" pitchFamily="34" charset="0"/>
            </a:endParaRPr>
          </a:p>
        </p:txBody>
      </p:sp>
      <p:sp>
        <p:nvSpPr>
          <p:cNvPr id="4" name="Pentagon 3"/>
          <p:cNvSpPr/>
          <p:nvPr/>
        </p:nvSpPr>
        <p:spPr>
          <a:xfrm>
            <a:off x="8761444" y="2584579"/>
            <a:ext cx="2780522" cy="1884784"/>
          </a:xfrm>
          <a:prstGeom prst="homePlate">
            <a:avLst/>
          </a:prstGeom>
          <a:solidFill>
            <a:srgbClr val="FF505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panose="020F0704030504030204" pitchFamily="34" charset="0"/>
              </a:rPr>
              <a:t>Strategic Litigation</a:t>
            </a:r>
            <a:endParaRPr lang="en-US" dirty="0">
              <a:latin typeface="Arial Rounded MT Bold" panose="020F0704030504030204" pitchFamily="34" charset="0"/>
            </a:endParaRPr>
          </a:p>
        </p:txBody>
      </p:sp>
      <p:sp>
        <p:nvSpPr>
          <p:cNvPr id="5" name="TextBox 4"/>
          <p:cNvSpPr txBox="1"/>
          <p:nvPr/>
        </p:nvSpPr>
        <p:spPr>
          <a:xfrm>
            <a:off x="3284377" y="167951"/>
            <a:ext cx="5206482" cy="523220"/>
          </a:xfrm>
          <a:prstGeom prst="rect">
            <a:avLst/>
          </a:prstGeom>
          <a:solidFill>
            <a:schemeClr val="bg1"/>
          </a:solidFill>
        </p:spPr>
        <p:txBody>
          <a:bodyPr wrap="square" rtlCol="0">
            <a:spAutoFit/>
          </a:bodyPr>
          <a:lstStyle/>
          <a:p>
            <a:pPr algn="ctr"/>
            <a:r>
              <a:rPr lang="en-US" sz="2800" dirty="0" smtClean="0">
                <a:latin typeface="Arial Rounded MT Bold" panose="020F0704030504030204" pitchFamily="34" charset="0"/>
              </a:rPr>
              <a:t>OUR </a:t>
            </a:r>
            <a:r>
              <a:rPr lang="en-US" sz="2800" dirty="0" smtClean="0">
                <a:solidFill>
                  <a:srgbClr val="00B0F0"/>
                </a:solidFill>
                <a:latin typeface="Arial Rounded MT Bold" panose="020F0704030504030204" pitchFamily="34" charset="0"/>
              </a:rPr>
              <a:t>METHOD</a:t>
            </a:r>
            <a:endParaRPr lang="en-US" sz="2800" dirty="0">
              <a:solidFill>
                <a:srgbClr val="00B0F0"/>
              </a:solidFill>
              <a:latin typeface="Arial Rounded MT Bold" panose="020F0704030504030204" pitchFamily="34" charset="0"/>
            </a:endParaRPr>
          </a:p>
        </p:txBody>
      </p:sp>
      <p:sp>
        <p:nvSpPr>
          <p:cNvPr id="6" name="Pentagon 5"/>
          <p:cNvSpPr/>
          <p:nvPr/>
        </p:nvSpPr>
        <p:spPr>
          <a:xfrm>
            <a:off x="3144416" y="2584579"/>
            <a:ext cx="2789854" cy="1884784"/>
          </a:xfrm>
          <a:prstGeom prst="homePlate">
            <a:avLst/>
          </a:prstGeom>
          <a:solidFill>
            <a:srgbClr val="FF5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panose="020F0704030504030204" pitchFamily="34" charset="0"/>
              </a:rPr>
              <a:t>Advocacy</a:t>
            </a:r>
            <a:endParaRPr lang="en-US"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75405568"/>
      </p:ext>
    </p:extLst>
  </p:cSld>
  <p:clrMapOvr>
    <a:masterClrMapping/>
  </p:clrMapOvr>
  <mc:AlternateContent xmlns:mc="http://schemas.openxmlformats.org/markup-compatibility/2006">
    <mc:Choice xmlns:p14="http://schemas.microsoft.com/office/powerpoint/2010/main" Requires="p14">
      <p:transition spd="slow" p14:dur="2000" advTm="7898"/>
    </mc:Choice>
    <mc:Fallback>
      <p:transition spd="slow" advTm="78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Pentagon 2"/>
          <p:cNvSpPr/>
          <p:nvPr/>
        </p:nvSpPr>
        <p:spPr>
          <a:xfrm>
            <a:off x="-541175" y="2052734"/>
            <a:ext cx="2873828" cy="1884784"/>
          </a:xfrm>
          <a:prstGeom prst="homePlat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Rounded MT Bold" panose="020F0704030504030204" pitchFamily="34" charset="0"/>
              </a:rPr>
              <a:t>Research</a:t>
            </a:r>
            <a:endParaRPr lang="en-US" dirty="0">
              <a:latin typeface="Arial Rounded MT Bold" panose="020F0704030504030204" pitchFamily="34" charset="0"/>
            </a:endParaRPr>
          </a:p>
        </p:txBody>
      </p:sp>
      <p:cxnSp>
        <p:nvCxnSpPr>
          <p:cNvPr id="7" name="Elbow Connector 6"/>
          <p:cNvCxnSpPr>
            <a:stCxn id="3" idx="3"/>
          </p:cNvCxnSpPr>
          <p:nvPr/>
        </p:nvCxnSpPr>
        <p:spPr>
          <a:xfrm>
            <a:off x="2332653" y="2995126"/>
            <a:ext cx="2575250" cy="9423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a:xfrm>
            <a:off x="4883247" y="2995126"/>
            <a:ext cx="2274444" cy="2108718"/>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Rounded MT Bold" panose="020F0704030504030204" pitchFamily="34" charset="0"/>
              </a:rPr>
              <a:t>RIGHT TO INFORMATION</a:t>
            </a:r>
            <a:endParaRPr lang="en-US" sz="1400" dirty="0">
              <a:solidFill>
                <a:schemeClr val="tx1"/>
              </a:solidFill>
              <a:latin typeface="Arial Rounded MT Bold" panose="020F0704030504030204" pitchFamily="34" charset="0"/>
            </a:endParaRPr>
          </a:p>
        </p:txBody>
      </p:sp>
      <p:cxnSp>
        <p:nvCxnSpPr>
          <p:cNvPr id="11" name="Elbow Connector 10"/>
          <p:cNvCxnSpPr>
            <a:stCxn id="9" idx="6"/>
          </p:cNvCxnSpPr>
          <p:nvPr/>
        </p:nvCxnSpPr>
        <p:spPr>
          <a:xfrm flipV="1">
            <a:off x="7157691" y="3251718"/>
            <a:ext cx="2084065" cy="7977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9241756" y="2391747"/>
            <a:ext cx="2274444" cy="2108718"/>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Rounded MT Bold" panose="020F0704030504030204" pitchFamily="34" charset="0"/>
              </a:rPr>
              <a:t>LEGAL AID CLINICS</a:t>
            </a:r>
          </a:p>
        </p:txBody>
      </p:sp>
      <p:cxnSp>
        <p:nvCxnSpPr>
          <p:cNvPr id="18" name="Elbow Connector 17"/>
          <p:cNvCxnSpPr/>
          <p:nvPr/>
        </p:nvCxnSpPr>
        <p:spPr>
          <a:xfrm>
            <a:off x="11516200" y="3494314"/>
            <a:ext cx="1453351" cy="46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0133842"/>
      </p:ext>
    </p:extLst>
  </p:cSld>
  <p:clrMapOvr>
    <a:masterClrMapping/>
  </p:clrMapOvr>
  <mc:AlternateContent xmlns:mc="http://schemas.openxmlformats.org/markup-compatibility/2006">
    <mc:Choice xmlns:p14="http://schemas.microsoft.com/office/powerpoint/2010/main" Requires="p14">
      <p:transition spd="slow" p14:dur="2000" advTm="7738"/>
    </mc:Choice>
    <mc:Fallback>
      <p:transition spd="slow" advTm="77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thenextweb.com/wp-content/blogs.dir/1/files/2013/11/success.jpg"/>
          <p:cNvPicPr>
            <a:picLocks noChangeAspect="1" noChangeArrowheads="1"/>
          </p:cNvPicPr>
          <p:nvPr/>
        </p:nvPicPr>
        <p:blipFill>
          <a:blip r:embed="rId3" cstate="print">
            <a:grayscl/>
          </a:blip>
          <a:srcRect/>
          <a:stretch>
            <a:fillRect/>
          </a:stretch>
        </p:blipFill>
        <p:spPr bwMode="auto">
          <a:xfrm>
            <a:off x="0" y="0"/>
            <a:ext cx="12192000" cy="6858000"/>
          </a:xfrm>
          <a:prstGeom prst="rect">
            <a:avLst/>
          </a:prstGeom>
          <a:noFill/>
        </p:spPr>
      </p:pic>
      <p:sp>
        <p:nvSpPr>
          <p:cNvPr id="3" name="Rectangle 2"/>
          <p:cNvSpPr/>
          <p:nvPr/>
        </p:nvSpPr>
        <p:spPr>
          <a:xfrm>
            <a:off x="0" y="0"/>
            <a:ext cx="12192000" cy="6858000"/>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43400" y="419100"/>
            <a:ext cx="3162300" cy="523220"/>
          </a:xfrm>
          <a:prstGeom prst="rect">
            <a:avLst/>
          </a:prstGeom>
          <a:solidFill>
            <a:srgbClr val="CC00CC">
              <a:alpha val="33000"/>
            </a:srgbClr>
          </a:solidFill>
        </p:spPr>
        <p:txBody>
          <a:bodyPr wrap="square" rtlCol="0">
            <a:spAutoFit/>
          </a:bodyPr>
          <a:lstStyle/>
          <a:p>
            <a:pPr algn="ctr"/>
            <a:r>
              <a:rPr lang="en-US" sz="2800" dirty="0" smtClean="0">
                <a:solidFill>
                  <a:schemeClr val="bg1"/>
                </a:solidFill>
                <a:latin typeface="Arial Rounded MT Bold" pitchFamily="34" charset="0"/>
              </a:rPr>
              <a:t>SUCCESSES</a:t>
            </a:r>
            <a:endParaRPr lang="en-US" sz="2800" dirty="0">
              <a:solidFill>
                <a:schemeClr val="bg1"/>
              </a:solidFill>
              <a:latin typeface="Arial Rounded MT Bold" pitchFamily="34" charset="0"/>
            </a:endParaRPr>
          </a:p>
        </p:txBody>
      </p:sp>
      <p:sp>
        <p:nvSpPr>
          <p:cNvPr id="6" name="Rectangle 5"/>
          <p:cNvSpPr/>
          <p:nvPr/>
        </p:nvSpPr>
        <p:spPr>
          <a:xfrm>
            <a:off x="5924550" y="1504950"/>
            <a:ext cx="114300" cy="4495800"/>
          </a:xfrm>
          <a:prstGeom prst="rect">
            <a:avLst/>
          </a:prstGeom>
          <a:solidFill>
            <a:schemeClr val="bg2">
              <a:lumMod val="9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266700" y="1733550"/>
            <a:ext cx="2209800" cy="2038350"/>
          </a:xfrm>
          <a:prstGeom prst="flowChartConnector">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Operational Undertrial Review Committees due to watch reports</a:t>
            </a:r>
            <a:endParaRPr lang="en-US" dirty="0"/>
          </a:p>
        </p:txBody>
      </p:sp>
      <p:sp>
        <p:nvSpPr>
          <p:cNvPr id="8" name="Flowchart: Connector 7"/>
          <p:cNvSpPr/>
          <p:nvPr/>
        </p:nvSpPr>
        <p:spPr>
          <a:xfrm>
            <a:off x="2895600" y="1752600"/>
            <a:ext cx="2209800" cy="2038350"/>
          </a:xfrm>
          <a:prstGeom prst="flowChartConnector">
            <a:avLst/>
          </a:prstGeom>
          <a:solidFill>
            <a:srgbClr val="00FF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Regular Appointments of Prison Visitors due to evidence based advocacy</a:t>
            </a:r>
            <a:endParaRPr lang="en-US" dirty="0"/>
          </a:p>
        </p:txBody>
      </p:sp>
      <p:sp>
        <p:nvSpPr>
          <p:cNvPr id="9" name="Flowchart: Connector 8"/>
          <p:cNvSpPr/>
          <p:nvPr/>
        </p:nvSpPr>
        <p:spPr>
          <a:xfrm>
            <a:off x="304800" y="4267200"/>
            <a:ext cx="2209800" cy="2038350"/>
          </a:xfrm>
          <a:prstGeom prst="flowChartConnector">
            <a:avLst/>
          </a:prstGeom>
          <a:solidFill>
            <a:schemeClr val="accent6">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Successful Strategic Litigation due to exemplary data collection</a:t>
            </a:r>
            <a:endParaRPr lang="en-US" dirty="0"/>
          </a:p>
        </p:txBody>
      </p:sp>
      <p:sp>
        <p:nvSpPr>
          <p:cNvPr id="10" name="Flowchart: Connector 9"/>
          <p:cNvSpPr/>
          <p:nvPr/>
        </p:nvSpPr>
        <p:spPr>
          <a:xfrm>
            <a:off x="3009900" y="4267200"/>
            <a:ext cx="2209800" cy="2038350"/>
          </a:xfrm>
          <a:prstGeom prst="flowChartConnector">
            <a:avLst/>
          </a:prstGeom>
          <a:solidFill>
            <a:schemeClr val="accent6">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Formal Guidelines on Repatriation due to Pressure-Building</a:t>
            </a:r>
            <a:endParaRPr lang="en-US" dirty="0"/>
          </a:p>
        </p:txBody>
      </p:sp>
      <p:sp>
        <p:nvSpPr>
          <p:cNvPr id="11" name="Flowchart: Connector 10"/>
          <p:cNvSpPr/>
          <p:nvPr/>
        </p:nvSpPr>
        <p:spPr>
          <a:xfrm>
            <a:off x="6457950" y="1733550"/>
            <a:ext cx="2209800" cy="2038350"/>
          </a:xfrm>
          <a:prstGeom prst="flowChartConnector">
            <a:avLst/>
          </a:prstGeom>
          <a:solidFill>
            <a:srgbClr val="FFC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Foreign Prisoners Overstaying their Sentence</a:t>
            </a:r>
            <a:endParaRPr lang="en-US" dirty="0"/>
          </a:p>
        </p:txBody>
      </p:sp>
      <p:sp>
        <p:nvSpPr>
          <p:cNvPr id="12" name="Flowchart: Connector 11"/>
          <p:cNvSpPr/>
          <p:nvPr/>
        </p:nvSpPr>
        <p:spPr>
          <a:xfrm>
            <a:off x="9372600" y="1790700"/>
            <a:ext cx="2209800" cy="2038350"/>
          </a:xfrm>
          <a:prstGeom prst="flowChartConnector">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Diet and Medical Facilities in Haryana and J&amp;K</a:t>
            </a:r>
            <a:endParaRPr lang="en-US" dirty="0"/>
          </a:p>
        </p:txBody>
      </p:sp>
      <p:sp>
        <p:nvSpPr>
          <p:cNvPr id="13" name="Flowchart: Connector 12"/>
          <p:cNvSpPr/>
          <p:nvPr/>
        </p:nvSpPr>
        <p:spPr>
          <a:xfrm>
            <a:off x="6534150" y="4191000"/>
            <a:ext cx="2209800" cy="2038350"/>
          </a:xfrm>
          <a:prstGeom prst="flowChartConnector">
            <a:avLst/>
          </a:prstGeom>
          <a:solidFill>
            <a:schemeClr val="accent4">
              <a:lumMod val="60000"/>
              <a:lumOff val="4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Compliance Study on all States’ Prison Websites </a:t>
            </a:r>
            <a:endParaRPr lang="en-US" dirty="0"/>
          </a:p>
        </p:txBody>
      </p:sp>
      <p:sp>
        <p:nvSpPr>
          <p:cNvPr id="14" name="Flowchart: Connector 13"/>
          <p:cNvSpPr/>
          <p:nvPr/>
        </p:nvSpPr>
        <p:spPr>
          <a:xfrm>
            <a:off x="9334500" y="4343400"/>
            <a:ext cx="2209800" cy="2038350"/>
          </a:xfrm>
          <a:prstGeom prst="flowChartConnector">
            <a:avLst/>
          </a:prstGeom>
          <a:solidFill>
            <a:schemeClr val="accent4">
              <a:lumMod val="20000"/>
              <a:lumOff val="8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Instrumental in changing the face of disclosure in West Bengal</a:t>
            </a:r>
            <a:endParaRPr lang="en-US" dirty="0"/>
          </a:p>
        </p:txBody>
      </p:sp>
      <p:sp>
        <p:nvSpPr>
          <p:cNvPr id="15" name="TextBox 14"/>
          <p:cNvSpPr txBox="1"/>
          <p:nvPr/>
        </p:nvSpPr>
        <p:spPr>
          <a:xfrm>
            <a:off x="2191408" y="268014"/>
            <a:ext cx="851338" cy="1569660"/>
          </a:xfrm>
          <a:prstGeom prst="rect">
            <a:avLst/>
          </a:prstGeom>
          <a:noFill/>
        </p:spPr>
        <p:txBody>
          <a:bodyPr wrap="square" rtlCol="0">
            <a:spAutoFit/>
          </a:bodyPr>
          <a:lstStyle/>
          <a:p>
            <a:r>
              <a:rPr lang="en-US" sz="9600" dirty="0" smtClean="0">
                <a:solidFill>
                  <a:schemeClr val="bg1"/>
                </a:solidFill>
              </a:rPr>
              <a:t>6</a:t>
            </a:r>
            <a:endParaRPr lang="en-US" sz="9600" dirty="0">
              <a:solidFill>
                <a:schemeClr val="bg1"/>
              </a:solidFill>
            </a:endParaRPr>
          </a:p>
        </p:txBody>
      </p:sp>
      <p:sp>
        <p:nvSpPr>
          <p:cNvPr id="16" name="TextBox 15"/>
          <p:cNvSpPr txBox="1"/>
          <p:nvPr/>
        </p:nvSpPr>
        <p:spPr>
          <a:xfrm>
            <a:off x="8576442" y="252248"/>
            <a:ext cx="993228" cy="1569660"/>
          </a:xfrm>
          <a:prstGeom prst="rect">
            <a:avLst/>
          </a:prstGeom>
          <a:noFill/>
        </p:spPr>
        <p:txBody>
          <a:bodyPr wrap="square" rtlCol="0">
            <a:spAutoFit/>
          </a:bodyPr>
          <a:lstStyle/>
          <a:p>
            <a:r>
              <a:rPr lang="en-US" sz="9600" dirty="0" smtClean="0">
                <a:solidFill>
                  <a:schemeClr val="bg1"/>
                </a:solidFill>
              </a:rPr>
              <a:t>4</a:t>
            </a:r>
            <a:endParaRPr lang="en-US" sz="9600" dirty="0">
              <a:solidFill>
                <a:schemeClr val="bg1"/>
              </a:solidFill>
            </a:endParaRPr>
          </a:p>
        </p:txBody>
      </p:sp>
    </p:spTree>
    <p:custDataLst>
      <p:tags r:id="rId1"/>
    </p:custDataLst>
    <p:extLst>
      <p:ext uri="{BB962C8B-B14F-4D97-AF65-F5344CB8AC3E}">
        <p14:creationId xmlns:p14="http://schemas.microsoft.com/office/powerpoint/2010/main" val="3074156134"/>
      </p:ext>
    </p:extLst>
  </p:cSld>
  <p:clrMapOvr>
    <a:masterClrMapping/>
  </p:clrMapOvr>
  <mc:AlternateContent xmlns:mc="http://schemas.openxmlformats.org/markup-compatibility/2006">
    <mc:Choice xmlns:p14="http://schemas.microsoft.com/office/powerpoint/2010/main" Requires="p14">
      <p:transition spd="slow" p14:dur="2000" advTm="25990"/>
    </mc:Choice>
    <mc:Fallback>
      <p:transition spd="slow" advTm="25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i.huffpost.com/gen/1194114/images/o-PERMANENT-SECRECY-CANADA-facebook.jpg"/>
          <p:cNvPicPr>
            <a:picLocks noChangeAspect="1" noChangeArrowheads="1"/>
          </p:cNvPicPr>
          <p:nvPr/>
        </p:nvPicPr>
        <p:blipFill>
          <a:blip r:embed="rId3" cstate="print">
            <a:grayscl/>
          </a:blip>
          <a:srcRect/>
          <a:stretch>
            <a:fillRect/>
          </a:stretch>
        </p:blipFill>
        <p:spPr bwMode="auto">
          <a:xfrm>
            <a:off x="1" y="0"/>
            <a:ext cx="12191999" cy="6858000"/>
          </a:xfrm>
          <a:prstGeom prst="rect">
            <a:avLst/>
          </a:prstGeom>
          <a:noFill/>
        </p:spPr>
      </p:pic>
      <p:sp>
        <p:nvSpPr>
          <p:cNvPr id="6" name="Rectangle 5"/>
          <p:cNvSpPr/>
          <p:nvPr/>
        </p:nvSpPr>
        <p:spPr>
          <a:xfrm>
            <a:off x="0" y="0"/>
            <a:ext cx="12192000" cy="6858000"/>
          </a:xfrm>
          <a:prstGeom prst="rect">
            <a:avLst/>
          </a:prstGeom>
          <a:solidFill>
            <a:schemeClr val="dk1">
              <a:alpha val="6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603533" y="220717"/>
            <a:ext cx="3137338" cy="523220"/>
          </a:xfrm>
          <a:prstGeom prst="rect">
            <a:avLst/>
          </a:prstGeom>
          <a:solidFill>
            <a:srgbClr val="00FF99">
              <a:alpha val="46000"/>
            </a:srgbClr>
          </a:solidFill>
        </p:spPr>
        <p:txBody>
          <a:bodyPr wrap="square" rtlCol="0">
            <a:spAutoFit/>
          </a:bodyPr>
          <a:lstStyle/>
          <a:p>
            <a:pPr algn="ctr"/>
            <a:r>
              <a:rPr lang="en-US" sz="2800" dirty="0" smtClean="0">
                <a:solidFill>
                  <a:schemeClr val="bg1"/>
                </a:solidFill>
                <a:latin typeface="Arial Rounded MT Bold" pitchFamily="34" charset="0"/>
              </a:rPr>
              <a:t>CHALLENGES</a:t>
            </a:r>
            <a:endParaRPr lang="en-US" sz="2800" dirty="0">
              <a:solidFill>
                <a:schemeClr val="bg1"/>
              </a:solidFill>
              <a:latin typeface="Arial Rounded MT Bold" pitchFamily="34" charset="0"/>
            </a:endParaRPr>
          </a:p>
        </p:txBody>
      </p:sp>
      <p:sp>
        <p:nvSpPr>
          <p:cNvPr id="8" name="Flowchart: Connector 7"/>
          <p:cNvSpPr/>
          <p:nvPr/>
        </p:nvSpPr>
        <p:spPr>
          <a:xfrm>
            <a:off x="283780" y="1324303"/>
            <a:ext cx="2554014" cy="2554013"/>
          </a:xfrm>
          <a:prstGeom prst="flowChartConnector">
            <a:avLst/>
          </a:prstGeom>
          <a:solidFill>
            <a:srgbClr val="9900CC">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LANGUAGE BARRIER IN A DIVERSE NATION</a:t>
            </a:r>
            <a:endParaRPr lang="en-US" dirty="0"/>
          </a:p>
        </p:txBody>
      </p:sp>
      <p:sp>
        <p:nvSpPr>
          <p:cNvPr id="9" name="Flowchart: Connector 8"/>
          <p:cNvSpPr/>
          <p:nvPr/>
        </p:nvSpPr>
        <p:spPr>
          <a:xfrm>
            <a:off x="3116318" y="1366345"/>
            <a:ext cx="2554014" cy="2554013"/>
          </a:xfrm>
          <a:prstGeom prst="flowChartConnector">
            <a:avLst/>
          </a:prstGeom>
          <a:solidFill>
            <a:srgbClr val="CC00CC">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INFORMATION MANAGEMENT</a:t>
            </a:r>
            <a:endParaRPr lang="en-US" dirty="0"/>
          </a:p>
        </p:txBody>
      </p:sp>
      <p:sp>
        <p:nvSpPr>
          <p:cNvPr id="10" name="Flowchart: Connector 9"/>
          <p:cNvSpPr/>
          <p:nvPr/>
        </p:nvSpPr>
        <p:spPr>
          <a:xfrm>
            <a:off x="5938346" y="1397877"/>
            <a:ext cx="2554014" cy="2554013"/>
          </a:xfrm>
          <a:prstGeom prst="flowChartConnector">
            <a:avLst/>
          </a:prstGeom>
          <a:solidFill>
            <a:srgbClr val="990099">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STANDARD FORMAT FOR WRITING APPLICATION</a:t>
            </a:r>
            <a:endParaRPr lang="en-US" dirty="0"/>
          </a:p>
        </p:txBody>
      </p:sp>
      <p:sp>
        <p:nvSpPr>
          <p:cNvPr id="11" name="Flowchart: Connector 10"/>
          <p:cNvSpPr/>
          <p:nvPr/>
        </p:nvSpPr>
        <p:spPr>
          <a:xfrm>
            <a:off x="8844455" y="1387366"/>
            <a:ext cx="2554014" cy="2554013"/>
          </a:xfrm>
          <a:prstGeom prst="flowChartConnector">
            <a:avLst/>
          </a:prstGeom>
          <a:solidFill>
            <a:srgbClr val="CC0099">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UNCERTAINITY  REGARDING THE KEEPER OF INFORMATION</a:t>
            </a:r>
            <a:endParaRPr lang="en-US" dirty="0"/>
          </a:p>
        </p:txBody>
      </p:sp>
      <p:sp>
        <p:nvSpPr>
          <p:cNvPr id="12" name="Flowchart: Connector 11"/>
          <p:cNvSpPr/>
          <p:nvPr/>
        </p:nvSpPr>
        <p:spPr>
          <a:xfrm>
            <a:off x="362607" y="4114801"/>
            <a:ext cx="2554014" cy="2554013"/>
          </a:xfrm>
          <a:prstGeom prst="flowChartConnector">
            <a:avLst/>
          </a:prstGeom>
          <a:solidFill>
            <a:srgbClr val="0000FF">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CONFRONTATION IN AN OTHERWISE HAND HOLDING RELATIONSHIP </a:t>
            </a:r>
            <a:endParaRPr lang="en-US" dirty="0"/>
          </a:p>
        </p:txBody>
      </p:sp>
      <p:sp>
        <p:nvSpPr>
          <p:cNvPr id="13" name="Flowchart: Connector 12"/>
          <p:cNvSpPr/>
          <p:nvPr/>
        </p:nvSpPr>
        <p:spPr>
          <a:xfrm>
            <a:off x="3168870" y="4114800"/>
            <a:ext cx="2554014" cy="2554013"/>
          </a:xfrm>
          <a:prstGeom prst="flowChartConnector">
            <a:avLst/>
          </a:prstGeom>
          <a:solidFill>
            <a:srgbClr val="000099">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INCESSANT  AND UNNECESSARY FORWARDING</a:t>
            </a:r>
            <a:endParaRPr lang="en-US" dirty="0"/>
          </a:p>
        </p:txBody>
      </p:sp>
      <p:sp>
        <p:nvSpPr>
          <p:cNvPr id="14" name="Flowchart: Connector 13"/>
          <p:cNvSpPr/>
          <p:nvPr/>
        </p:nvSpPr>
        <p:spPr>
          <a:xfrm>
            <a:off x="6085490" y="4099035"/>
            <a:ext cx="2554014" cy="2554013"/>
          </a:xfrm>
          <a:prstGeom prst="flowChartConnector">
            <a:avLst/>
          </a:prstGeom>
          <a:solidFill>
            <a:srgbClr val="0066FF">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VAGUE RESPONSES</a:t>
            </a:r>
            <a:endParaRPr lang="en-US" dirty="0"/>
          </a:p>
        </p:txBody>
      </p:sp>
      <p:sp>
        <p:nvSpPr>
          <p:cNvPr id="15" name="Flowchart: Connector 14"/>
          <p:cNvSpPr/>
          <p:nvPr/>
        </p:nvSpPr>
        <p:spPr>
          <a:xfrm>
            <a:off x="8939049" y="4114800"/>
            <a:ext cx="2554014" cy="2554013"/>
          </a:xfrm>
          <a:prstGeom prst="flowChartConnector">
            <a:avLst/>
          </a:prstGeom>
          <a:solidFill>
            <a:srgbClr val="00CCFF">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LACK OF/NOT UPDATED INFORMATION ON INFORMATION OFFICERS</a:t>
            </a:r>
            <a:endParaRPr lang="en-US" dirty="0"/>
          </a:p>
        </p:txBody>
      </p:sp>
    </p:spTree>
    <p:custDataLst>
      <p:tags r:id="rId1"/>
    </p:custDataLst>
    <p:extLst>
      <p:ext uri="{BB962C8B-B14F-4D97-AF65-F5344CB8AC3E}">
        <p14:creationId xmlns:p14="http://schemas.microsoft.com/office/powerpoint/2010/main" val="1375083707"/>
      </p:ext>
    </p:extLst>
  </p:cSld>
  <p:clrMapOvr>
    <a:masterClrMapping/>
  </p:clrMapOvr>
  <mc:AlternateContent xmlns:mc="http://schemas.openxmlformats.org/markup-compatibility/2006">
    <mc:Choice xmlns:p14="http://schemas.microsoft.com/office/powerpoint/2010/main" Requires="p14">
      <p:transition spd="slow" p14:dur="2000" advTm="20276"/>
    </mc:Choice>
    <mc:Fallback>
      <p:transition spd="slow" advTm="20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8855" y="251927"/>
            <a:ext cx="4394719" cy="523220"/>
          </a:xfrm>
          <a:prstGeom prst="rect">
            <a:avLst/>
          </a:prstGeom>
          <a:solidFill>
            <a:schemeClr val="bg2">
              <a:lumMod val="50000"/>
            </a:schemeClr>
          </a:solidFill>
        </p:spPr>
        <p:txBody>
          <a:bodyPr wrap="square" rtlCol="0">
            <a:spAutoFit/>
          </a:bodyPr>
          <a:lstStyle/>
          <a:p>
            <a:pPr algn="ctr"/>
            <a:r>
              <a:rPr lang="en-US" sz="2800" b="1" dirty="0" smtClean="0">
                <a:solidFill>
                  <a:schemeClr val="bg1"/>
                </a:solidFill>
                <a:latin typeface="Arial Rounded MT Bold" panose="020F0704030504030204" pitchFamily="34" charset="0"/>
              </a:rPr>
              <a:t>HOW </a:t>
            </a:r>
            <a:r>
              <a:rPr lang="en-US" sz="2800" b="1" dirty="0" smtClean="0">
                <a:solidFill>
                  <a:srgbClr val="00B0F0"/>
                </a:solidFill>
                <a:latin typeface="Arial Rounded MT Bold" panose="020F0704030504030204" pitchFamily="34" charset="0"/>
              </a:rPr>
              <a:t>DO</a:t>
            </a:r>
            <a:r>
              <a:rPr lang="en-US" sz="2800" b="1" dirty="0" smtClean="0">
                <a:solidFill>
                  <a:schemeClr val="bg1"/>
                </a:solidFill>
                <a:latin typeface="Arial Rounded MT Bold" panose="020F0704030504030204" pitchFamily="34" charset="0"/>
              </a:rPr>
              <a:t> WE USE </a:t>
            </a:r>
            <a:r>
              <a:rPr lang="en-US" sz="2800" b="1" dirty="0" smtClean="0">
                <a:solidFill>
                  <a:srgbClr val="00B0F0"/>
                </a:solidFill>
                <a:latin typeface="Arial Rounded MT Bold" panose="020F0704030504030204" pitchFamily="34" charset="0"/>
              </a:rPr>
              <a:t>RTI</a:t>
            </a:r>
            <a:r>
              <a:rPr lang="en-US" sz="2800" b="1" dirty="0" smtClean="0">
                <a:solidFill>
                  <a:schemeClr val="bg1"/>
                </a:solidFill>
                <a:latin typeface="Arial Rounded MT Bold" panose="020F0704030504030204" pitchFamily="34" charset="0"/>
              </a:rPr>
              <a:t>?</a:t>
            </a:r>
            <a:endParaRPr lang="en-US" sz="2800" b="1" dirty="0">
              <a:solidFill>
                <a:schemeClr val="bg1"/>
              </a:solidFill>
              <a:latin typeface="Arial Rounded MT Bold" panose="020F0704030504030204" pitchFamily="34" charset="0"/>
            </a:endParaRPr>
          </a:p>
        </p:txBody>
      </p:sp>
      <p:sp>
        <p:nvSpPr>
          <p:cNvPr id="13" name="Flowchart: Connector 12"/>
          <p:cNvSpPr/>
          <p:nvPr/>
        </p:nvSpPr>
        <p:spPr>
          <a:xfrm>
            <a:off x="1986037" y="1410307"/>
            <a:ext cx="3010678" cy="2892490"/>
          </a:xfrm>
          <a:prstGeom prst="flowChartConnector">
            <a:avLst/>
          </a:prstGeom>
          <a:solidFill>
            <a:srgbClr val="00B0F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Rounded MT Bold" panose="020F0704030504030204" pitchFamily="34" charset="0"/>
              </a:rPr>
              <a:t>PRISON</a:t>
            </a:r>
            <a:endParaRPr lang="en-US" sz="2400" dirty="0">
              <a:latin typeface="Arial Rounded MT Bold" panose="020F0704030504030204" pitchFamily="34" charset="0"/>
            </a:endParaRPr>
          </a:p>
        </p:txBody>
      </p:sp>
      <p:sp>
        <p:nvSpPr>
          <p:cNvPr id="14" name="Flowchart: Connector 13"/>
          <p:cNvSpPr/>
          <p:nvPr/>
        </p:nvSpPr>
        <p:spPr>
          <a:xfrm>
            <a:off x="4319333" y="1331479"/>
            <a:ext cx="3010678" cy="2892490"/>
          </a:xfrm>
          <a:prstGeom prst="flowChartConnector">
            <a:avLst/>
          </a:prstGeom>
          <a:solidFill>
            <a:srgbClr val="FF00F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Rounded MT Bold" panose="020F0704030504030204" pitchFamily="34" charset="0"/>
              </a:rPr>
              <a:t>POLICE</a:t>
            </a:r>
            <a:endParaRPr lang="en-US" sz="2400" dirty="0">
              <a:latin typeface="Arial Rounded MT Bold" panose="020F0704030504030204" pitchFamily="34" charset="0"/>
            </a:endParaRPr>
          </a:p>
        </p:txBody>
      </p:sp>
      <p:sp>
        <p:nvSpPr>
          <p:cNvPr id="15" name="Flowchart: Connector 14"/>
          <p:cNvSpPr/>
          <p:nvPr/>
        </p:nvSpPr>
        <p:spPr>
          <a:xfrm>
            <a:off x="6747222" y="1347244"/>
            <a:ext cx="3010678" cy="2892490"/>
          </a:xfrm>
          <a:prstGeom prst="flowChartConnector">
            <a:avLst/>
          </a:prstGeom>
          <a:solidFill>
            <a:srgbClr val="7030A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Rounded MT Bold" panose="020F0704030504030204" pitchFamily="34" charset="0"/>
              </a:rPr>
              <a:t>COURTS</a:t>
            </a:r>
            <a:endParaRPr lang="en-US" sz="2400" dirty="0">
              <a:latin typeface="Arial Rounded MT Bold" panose="020F0704030504030204" pitchFamily="34" charset="0"/>
            </a:endParaRPr>
          </a:p>
        </p:txBody>
      </p:sp>
      <p:sp>
        <p:nvSpPr>
          <p:cNvPr id="16" name="Flowchart: Connector 15"/>
          <p:cNvSpPr/>
          <p:nvPr/>
        </p:nvSpPr>
        <p:spPr>
          <a:xfrm>
            <a:off x="1844147" y="3743604"/>
            <a:ext cx="3010678" cy="2892490"/>
          </a:xfrm>
          <a:prstGeom prst="flowChartConnector">
            <a:avLst/>
          </a:prstGeom>
          <a:solidFill>
            <a:srgbClr val="00FF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Rounded MT Bold" panose="020F0704030504030204" pitchFamily="34" charset="0"/>
              </a:rPr>
              <a:t>LEGAL SERVICES</a:t>
            </a:r>
            <a:endParaRPr lang="en-US" sz="2400" dirty="0">
              <a:latin typeface="Arial Rounded MT Bold" panose="020F0704030504030204" pitchFamily="34" charset="0"/>
            </a:endParaRPr>
          </a:p>
        </p:txBody>
      </p:sp>
      <p:sp>
        <p:nvSpPr>
          <p:cNvPr id="18" name="Flowchart: Connector 17"/>
          <p:cNvSpPr/>
          <p:nvPr/>
        </p:nvSpPr>
        <p:spPr>
          <a:xfrm>
            <a:off x="4298313" y="3691052"/>
            <a:ext cx="3010678" cy="2892490"/>
          </a:xfrm>
          <a:prstGeom prst="flowChartConnector">
            <a:avLst/>
          </a:pr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Rounded MT Bold" panose="020F0704030504030204" pitchFamily="34" charset="0"/>
              </a:rPr>
              <a:t>CENTRAL GOVERNMENT</a:t>
            </a:r>
            <a:endParaRPr lang="en-US" sz="2000" dirty="0">
              <a:latin typeface="Arial Rounded MT Bold" panose="020F0704030504030204" pitchFamily="34" charset="0"/>
            </a:endParaRPr>
          </a:p>
        </p:txBody>
      </p:sp>
      <p:sp>
        <p:nvSpPr>
          <p:cNvPr id="19" name="Flowchart: Connector 18"/>
          <p:cNvSpPr/>
          <p:nvPr/>
        </p:nvSpPr>
        <p:spPr>
          <a:xfrm>
            <a:off x="6816494" y="3691053"/>
            <a:ext cx="3010678" cy="2892490"/>
          </a:xfrm>
          <a:prstGeom prst="flowChartConnector">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Rounded MT Bold" panose="020F0704030504030204" pitchFamily="34" charset="0"/>
              </a:rPr>
              <a:t> STATE GOVERNMENT</a:t>
            </a:r>
            <a:endParaRPr lang="en-US" sz="2000" dirty="0">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3252946203"/>
      </p:ext>
    </p:extLst>
  </p:cSld>
  <p:clrMapOvr>
    <a:masterClrMapping/>
  </p:clrMapOvr>
  <mc:AlternateContent xmlns:mc="http://schemas.openxmlformats.org/markup-compatibility/2006">
    <mc:Choice xmlns:p14="http://schemas.microsoft.com/office/powerpoint/2010/main" Requires="p14">
      <p:transition spd="slow" p14:dur="2000" advTm="10171"/>
    </mc:Choice>
    <mc:Fallback>
      <p:transition spd="slow" advTm="101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2745" y="409903"/>
            <a:ext cx="6243145" cy="523220"/>
          </a:xfrm>
          <a:prstGeom prst="rect">
            <a:avLst/>
          </a:prstGeom>
          <a:solidFill>
            <a:schemeClr val="tx1">
              <a:lumMod val="65000"/>
              <a:lumOff val="35000"/>
            </a:schemeClr>
          </a:solidFill>
        </p:spPr>
        <p:txBody>
          <a:bodyPr wrap="square" rtlCol="0">
            <a:spAutoFit/>
          </a:bodyPr>
          <a:lstStyle/>
          <a:p>
            <a:pPr algn="ctr"/>
            <a:r>
              <a:rPr lang="en-US" sz="2800" dirty="0" smtClean="0">
                <a:solidFill>
                  <a:schemeClr val="bg1"/>
                </a:solidFill>
                <a:latin typeface="Arial Rounded MT Bold" pitchFamily="34" charset="0"/>
              </a:rPr>
              <a:t>HOW THE </a:t>
            </a:r>
            <a:r>
              <a:rPr lang="en-US" sz="2800" dirty="0" smtClean="0">
                <a:solidFill>
                  <a:srgbClr val="00B0F0"/>
                </a:solidFill>
                <a:latin typeface="Arial Rounded MT Bold" pitchFamily="34" charset="0"/>
              </a:rPr>
              <a:t>SYSTEM</a:t>
            </a:r>
            <a:r>
              <a:rPr lang="en-US" sz="2800" dirty="0" smtClean="0">
                <a:solidFill>
                  <a:schemeClr val="bg1"/>
                </a:solidFill>
                <a:latin typeface="Arial Rounded MT Bold" pitchFamily="34" charset="0"/>
              </a:rPr>
              <a:t> RESPONDS</a:t>
            </a:r>
            <a:endParaRPr lang="en-US" sz="2800" dirty="0">
              <a:solidFill>
                <a:schemeClr val="bg1"/>
              </a:solidFill>
              <a:latin typeface="Arial Rounded MT Bold" pitchFamily="34" charset="0"/>
            </a:endParaRPr>
          </a:p>
        </p:txBody>
      </p:sp>
      <p:sp>
        <p:nvSpPr>
          <p:cNvPr id="7" name="Flowchart: Connector 6"/>
          <p:cNvSpPr/>
          <p:nvPr/>
        </p:nvSpPr>
        <p:spPr>
          <a:xfrm>
            <a:off x="362607" y="2979683"/>
            <a:ext cx="851338" cy="86710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11109434" y="3037490"/>
            <a:ext cx="851338" cy="867103"/>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p:cNvCxnSpPr>
            <a:stCxn id="7" idx="0"/>
          </p:cNvCxnSpPr>
          <p:nvPr/>
        </p:nvCxnSpPr>
        <p:spPr>
          <a:xfrm rot="5400000" flipH="1" flipV="1">
            <a:off x="599090" y="2270235"/>
            <a:ext cx="898634" cy="5202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1" idx="4"/>
          </p:cNvCxnSpPr>
          <p:nvPr/>
        </p:nvCxnSpPr>
        <p:spPr>
          <a:xfrm rot="5400000">
            <a:off x="10723180" y="4169980"/>
            <a:ext cx="1077310" cy="5465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Minus 18"/>
          <p:cNvSpPr/>
          <p:nvPr/>
        </p:nvSpPr>
        <p:spPr>
          <a:xfrm>
            <a:off x="-362606" y="3342291"/>
            <a:ext cx="12975020" cy="26801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9382" y="1729907"/>
            <a:ext cx="1773382" cy="369332"/>
          </a:xfrm>
          <a:prstGeom prst="rect">
            <a:avLst/>
          </a:prstGeom>
          <a:noFill/>
        </p:spPr>
        <p:txBody>
          <a:bodyPr wrap="square" rtlCol="0">
            <a:spAutoFit/>
          </a:bodyPr>
          <a:lstStyle/>
          <a:p>
            <a:r>
              <a:rPr lang="en-US" dirty="0" smtClean="0">
                <a:solidFill>
                  <a:schemeClr val="accent2"/>
                </a:solidFill>
                <a:latin typeface="Arial Rounded MT Bold" pitchFamily="34" charset="0"/>
              </a:rPr>
              <a:t>RESPONSIVE</a:t>
            </a:r>
            <a:endParaRPr lang="en-US" dirty="0">
              <a:solidFill>
                <a:schemeClr val="accent2"/>
              </a:solidFill>
              <a:latin typeface="Arial Rounded MT Bold" pitchFamily="34" charset="0"/>
            </a:endParaRPr>
          </a:p>
        </p:txBody>
      </p:sp>
      <p:sp>
        <p:nvSpPr>
          <p:cNvPr id="21" name="TextBox 20"/>
          <p:cNvSpPr txBox="1"/>
          <p:nvPr/>
        </p:nvSpPr>
        <p:spPr>
          <a:xfrm>
            <a:off x="9751211" y="5126182"/>
            <a:ext cx="2440789" cy="372677"/>
          </a:xfrm>
          <a:prstGeom prst="rect">
            <a:avLst/>
          </a:prstGeom>
          <a:noFill/>
        </p:spPr>
        <p:txBody>
          <a:bodyPr wrap="square" rtlCol="0">
            <a:spAutoFit/>
          </a:bodyPr>
          <a:lstStyle/>
          <a:p>
            <a:r>
              <a:rPr lang="en-US" dirty="0" smtClean="0">
                <a:solidFill>
                  <a:schemeClr val="accent2"/>
                </a:solidFill>
                <a:latin typeface="Arial Rounded MT Bold" pitchFamily="34" charset="0"/>
              </a:rPr>
              <a:t>NON RESPONSIVE</a:t>
            </a:r>
            <a:endParaRPr lang="en-US" dirty="0">
              <a:solidFill>
                <a:schemeClr val="accent2"/>
              </a:solidFill>
              <a:latin typeface="Arial Rounded MT Bold" pitchFamily="34" charset="0"/>
            </a:endParaRPr>
          </a:p>
        </p:txBody>
      </p:sp>
      <p:sp>
        <p:nvSpPr>
          <p:cNvPr id="22" name="Flowchart: Connector 21"/>
          <p:cNvSpPr/>
          <p:nvPr/>
        </p:nvSpPr>
        <p:spPr>
          <a:xfrm>
            <a:off x="9889135" y="3140203"/>
            <a:ext cx="607473" cy="5785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2280844" y="2965398"/>
            <a:ext cx="1032856" cy="9836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4769193" y="3059414"/>
            <a:ext cx="767181" cy="78737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6165274" y="3117273"/>
            <a:ext cx="661796" cy="637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7716983" y="3297383"/>
            <a:ext cx="337481" cy="3463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p:nvPr/>
        </p:nvCxnSpPr>
        <p:spPr>
          <a:xfrm rot="5400000">
            <a:off x="2057401" y="3872346"/>
            <a:ext cx="692727" cy="6511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4" idx="0"/>
          </p:cNvCxnSpPr>
          <p:nvPr/>
        </p:nvCxnSpPr>
        <p:spPr>
          <a:xfrm rot="5400000" flipH="1" flipV="1">
            <a:off x="5129834" y="2472766"/>
            <a:ext cx="609598" cy="56369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5" idx="4"/>
          </p:cNvCxnSpPr>
          <p:nvPr/>
        </p:nvCxnSpPr>
        <p:spPr>
          <a:xfrm rot="16200000" flipH="1">
            <a:off x="6344566" y="3906166"/>
            <a:ext cx="817440" cy="5142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6" idx="0"/>
          </p:cNvCxnSpPr>
          <p:nvPr/>
        </p:nvCxnSpPr>
        <p:spPr>
          <a:xfrm rot="5400000" flipH="1" flipV="1">
            <a:off x="7829061" y="2924554"/>
            <a:ext cx="429492" cy="3161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22" idx="4"/>
          </p:cNvCxnSpPr>
          <p:nvPr/>
        </p:nvCxnSpPr>
        <p:spPr>
          <a:xfrm rot="5400000">
            <a:off x="9701570" y="3767775"/>
            <a:ext cx="540327" cy="4422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399311" y="4599709"/>
            <a:ext cx="1177634" cy="369332"/>
          </a:xfrm>
          <a:prstGeom prst="rect">
            <a:avLst/>
          </a:prstGeom>
          <a:noFill/>
        </p:spPr>
        <p:txBody>
          <a:bodyPr wrap="square" rtlCol="0">
            <a:spAutoFit/>
          </a:bodyPr>
          <a:lstStyle/>
          <a:p>
            <a:r>
              <a:rPr lang="en-US" b="1" dirty="0" smtClean="0">
                <a:solidFill>
                  <a:srgbClr val="CC00CC"/>
                </a:solidFill>
                <a:latin typeface="Arial Rounded MT Bold" pitchFamily="34" charset="0"/>
              </a:rPr>
              <a:t>PRISON</a:t>
            </a:r>
            <a:endParaRPr lang="en-US" b="1" dirty="0">
              <a:solidFill>
                <a:srgbClr val="CC00CC"/>
              </a:solidFill>
              <a:latin typeface="Arial Rounded MT Bold" pitchFamily="34" charset="0"/>
            </a:endParaRPr>
          </a:p>
        </p:txBody>
      </p:sp>
      <p:sp>
        <p:nvSpPr>
          <p:cNvPr id="43" name="TextBox 42"/>
          <p:cNvSpPr txBox="1"/>
          <p:nvPr/>
        </p:nvSpPr>
        <p:spPr>
          <a:xfrm>
            <a:off x="5056909" y="1939636"/>
            <a:ext cx="1440873" cy="646331"/>
          </a:xfrm>
          <a:prstGeom prst="rect">
            <a:avLst/>
          </a:prstGeom>
          <a:noFill/>
        </p:spPr>
        <p:txBody>
          <a:bodyPr wrap="square" rtlCol="0">
            <a:spAutoFit/>
          </a:bodyPr>
          <a:lstStyle/>
          <a:p>
            <a:pPr algn="ctr"/>
            <a:r>
              <a:rPr lang="en-US" dirty="0" smtClean="0">
                <a:solidFill>
                  <a:srgbClr val="00B050"/>
                </a:solidFill>
                <a:latin typeface="Arial Rounded MT Bold" pitchFamily="34" charset="0"/>
              </a:rPr>
              <a:t>LEGAL SERVICES</a:t>
            </a:r>
            <a:endParaRPr lang="en-US" dirty="0">
              <a:solidFill>
                <a:srgbClr val="00B050"/>
              </a:solidFill>
              <a:latin typeface="Arial Rounded MT Bold" pitchFamily="34" charset="0"/>
            </a:endParaRPr>
          </a:p>
        </p:txBody>
      </p:sp>
      <p:sp>
        <p:nvSpPr>
          <p:cNvPr id="44" name="TextBox 43"/>
          <p:cNvSpPr txBox="1"/>
          <p:nvPr/>
        </p:nvSpPr>
        <p:spPr>
          <a:xfrm>
            <a:off x="6511636" y="4696691"/>
            <a:ext cx="1925782" cy="369332"/>
          </a:xfrm>
          <a:prstGeom prst="rect">
            <a:avLst/>
          </a:prstGeom>
          <a:noFill/>
        </p:spPr>
        <p:txBody>
          <a:bodyPr wrap="square" rtlCol="0">
            <a:spAutoFit/>
          </a:bodyPr>
          <a:lstStyle/>
          <a:p>
            <a:r>
              <a:rPr lang="en-US" dirty="0" smtClean="0">
                <a:solidFill>
                  <a:srgbClr val="C00000"/>
                </a:solidFill>
                <a:latin typeface="Arial Rounded MT Bold" pitchFamily="34" charset="0"/>
              </a:rPr>
              <a:t>GOVERNMENT</a:t>
            </a:r>
            <a:endParaRPr lang="en-US" dirty="0">
              <a:solidFill>
                <a:srgbClr val="C00000"/>
              </a:solidFill>
              <a:latin typeface="Arial Rounded MT Bold" pitchFamily="34" charset="0"/>
            </a:endParaRPr>
          </a:p>
        </p:txBody>
      </p:sp>
      <p:sp>
        <p:nvSpPr>
          <p:cNvPr id="45" name="TextBox 44"/>
          <p:cNvSpPr txBox="1"/>
          <p:nvPr/>
        </p:nvSpPr>
        <p:spPr>
          <a:xfrm>
            <a:off x="7786255" y="2396836"/>
            <a:ext cx="1136072" cy="369332"/>
          </a:xfrm>
          <a:prstGeom prst="rect">
            <a:avLst/>
          </a:prstGeom>
          <a:noFill/>
        </p:spPr>
        <p:txBody>
          <a:bodyPr wrap="square" rtlCol="0">
            <a:spAutoFit/>
          </a:bodyPr>
          <a:lstStyle/>
          <a:p>
            <a:r>
              <a:rPr lang="en-US" dirty="0" smtClean="0">
                <a:solidFill>
                  <a:srgbClr val="FFFF00"/>
                </a:solidFill>
                <a:latin typeface="Arial Rounded MT Bold" pitchFamily="34" charset="0"/>
              </a:rPr>
              <a:t>POLICE</a:t>
            </a:r>
            <a:endParaRPr lang="en-US" dirty="0">
              <a:solidFill>
                <a:srgbClr val="FFFF00"/>
              </a:solidFill>
              <a:latin typeface="Arial Rounded MT Bold" pitchFamily="34" charset="0"/>
            </a:endParaRPr>
          </a:p>
        </p:txBody>
      </p:sp>
      <p:sp>
        <p:nvSpPr>
          <p:cNvPr id="46" name="TextBox 45"/>
          <p:cNvSpPr txBox="1"/>
          <p:nvPr/>
        </p:nvSpPr>
        <p:spPr>
          <a:xfrm>
            <a:off x="9310256" y="4350327"/>
            <a:ext cx="1233054" cy="369332"/>
          </a:xfrm>
          <a:prstGeom prst="rect">
            <a:avLst/>
          </a:prstGeom>
          <a:noFill/>
        </p:spPr>
        <p:txBody>
          <a:bodyPr wrap="square" rtlCol="0">
            <a:spAutoFit/>
          </a:bodyPr>
          <a:lstStyle/>
          <a:p>
            <a:r>
              <a:rPr lang="en-US" dirty="0" smtClean="0">
                <a:solidFill>
                  <a:srgbClr val="FF0000"/>
                </a:solidFill>
                <a:latin typeface="Arial Rounded MT Bold" pitchFamily="34" charset="0"/>
              </a:rPr>
              <a:t>COURTS</a:t>
            </a:r>
            <a:endParaRPr lang="en-US" dirty="0">
              <a:solidFill>
                <a:srgbClr val="FF0000"/>
              </a:solidFill>
              <a:latin typeface="Arial Rounded MT Bold" pitchFamily="34" charset="0"/>
            </a:endParaRPr>
          </a:p>
        </p:txBody>
      </p:sp>
    </p:spTree>
    <p:custDataLst>
      <p:tags r:id="rId1"/>
    </p:custDataLst>
    <p:extLst>
      <p:ext uri="{BB962C8B-B14F-4D97-AF65-F5344CB8AC3E}">
        <p14:creationId xmlns:p14="http://schemas.microsoft.com/office/powerpoint/2010/main" val="2557146236"/>
      </p:ext>
    </p:extLst>
  </p:cSld>
  <p:clrMapOvr>
    <a:masterClrMapping/>
  </p:clrMapOvr>
  <mc:AlternateContent xmlns:mc="http://schemas.openxmlformats.org/markup-compatibility/2006">
    <mc:Choice xmlns:p14="http://schemas.microsoft.com/office/powerpoint/2010/main" Requires="p14">
      <p:transition spd="slow" p14:dur="2000" advTm="29743"/>
    </mc:Choice>
    <mc:Fallback>
      <p:transition spd="slow" advTm="29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0"/>
                                        <p:tgtEl>
                                          <p:spTgt spid="32"/>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10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1000"/>
                                        <p:tgtEl>
                                          <p:spTgt spid="39"/>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10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1000"/>
                                        <p:tgtEl>
                                          <p:spTgt spid="22"/>
                                        </p:tgtEl>
                                      </p:cBhvr>
                                    </p:animEffect>
                                  </p:childTnLst>
                                </p:cTn>
                              </p:par>
                            </p:childTnLst>
                          </p:cTn>
                        </p:par>
                        <p:par>
                          <p:cTn id="90" fill="hold">
                            <p:stCondLst>
                              <p:cond delay="1000"/>
                            </p:stCondLst>
                            <p:childTnLst>
                              <p:par>
                                <p:cTn id="91" presetID="10" presetClass="entr" presetSubtype="0" fill="hold" nodeType="after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childTnLst>
                                </p:cTn>
                              </p:par>
                            </p:childTnLst>
                          </p:cTn>
                        </p:par>
                        <p:par>
                          <p:cTn id="94" fill="hold">
                            <p:stCondLst>
                              <p:cond delay="2000"/>
                            </p:stCondLst>
                            <p:childTnLst>
                              <p:par>
                                <p:cTn id="95" presetID="10" presetClass="entr" presetSubtype="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9" grpId="0" animBg="1"/>
      <p:bldP spid="20" grpId="0"/>
      <p:bldP spid="21" grpId="0"/>
      <p:bldP spid="22" grpId="0" animBg="1"/>
      <p:bldP spid="23" grpId="0" animBg="1"/>
      <p:bldP spid="24" grpId="0" animBg="1"/>
      <p:bldP spid="25" grpId="0" animBg="1"/>
      <p:bldP spid="26" grpId="0" animBg="1"/>
      <p:bldP spid="42" grpId="0"/>
      <p:bldP spid="43" grpId="0"/>
      <p:bldP spid="44" grpId="0"/>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5"/>
</p:tagLst>
</file>

<file path=ppt/tags/tag10.xml><?xml version="1.0" encoding="utf-8"?>
<p:tagLst xmlns:a="http://schemas.openxmlformats.org/drawingml/2006/main" xmlns:r="http://schemas.openxmlformats.org/officeDocument/2006/relationships" xmlns:p="http://schemas.openxmlformats.org/presentationml/2006/main">
  <p:tag name="TIMING" val="|1.1|2.4"/>
</p:tagLst>
</file>

<file path=ppt/tags/tag11.xml><?xml version="1.0" encoding="utf-8"?>
<p:tagLst xmlns:a="http://schemas.openxmlformats.org/drawingml/2006/main" xmlns:r="http://schemas.openxmlformats.org/officeDocument/2006/relationships" xmlns:p="http://schemas.openxmlformats.org/presentationml/2006/main">
  <p:tag name="TIMING" val="|0.9|2.5"/>
</p:tagLst>
</file>

<file path=ppt/tags/tag12.xml><?xml version="1.0" encoding="utf-8"?>
<p:tagLst xmlns:a="http://schemas.openxmlformats.org/drawingml/2006/main" xmlns:r="http://schemas.openxmlformats.org/officeDocument/2006/relationships" xmlns:p="http://schemas.openxmlformats.org/presentationml/2006/main">
  <p:tag name="TIMING" val="|0.9|2.8"/>
</p:tagLst>
</file>

<file path=ppt/tags/tag13.xml><?xml version="1.0" encoding="utf-8"?>
<p:tagLst xmlns:a="http://schemas.openxmlformats.org/drawingml/2006/main" xmlns:r="http://schemas.openxmlformats.org/officeDocument/2006/relationships" xmlns:p="http://schemas.openxmlformats.org/presentationml/2006/main">
  <p:tag name="TIMING" val="|1.2|2.5"/>
</p:tagLst>
</file>

<file path=ppt/tags/tag2.xml><?xml version="1.0" encoding="utf-8"?>
<p:tagLst xmlns:a="http://schemas.openxmlformats.org/drawingml/2006/main" xmlns:r="http://schemas.openxmlformats.org/officeDocument/2006/relationships" xmlns:p="http://schemas.openxmlformats.org/presentationml/2006/main">
  <p:tag name="TIMING" val="|0.8|1.9|1.4|2.8|2.6|2.3"/>
</p:tagLst>
</file>

<file path=ppt/tags/tag3.xml><?xml version="1.0" encoding="utf-8"?>
<p:tagLst xmlns:a="http://schemas.openxmlformats.org/drawingml/2006/main" xmlns:r="http://schemas.openxmlformats.org/officeDocument/2006/relationships" xmlns:p="http://schemas.openxmlformats.org/presentationml/2006/main">
  <p:tag name="TIMING" val="|1.5|1.4|1.5|1.4"/>
</p:tagLst>
</file>

<file path=ppt/tags/tag4.xml><?xml version="1.0" encoding="utf-8"?>
<p:tagLst xmlns:a="http://schemas.openxmlformats.org/drawingml/2006/main" xmlns:r="http://schemas.openxmlformats.org/officeDocument/2006/relationships" xmlns:p="http://schemas.openxmlformats.org/presentationml/2006/main">
  <p:tag name="TIMING" val="|1.2|2.9"/>
</p:tagLst>
</file>

<file path=ppt/tags/tag5.xml><?xml version="1.0" encoding="utf-8"?>
<p:tagLst xmlns:a="http://schemas.openxmlformats.org/drawingml/2006/main" xmlns:r="http://schemas.openxmlformats.org/officeDocument/2006/relationships" xmlns:p="http://schemas.openxmlformats.org/presentationml/2006/main">
  <p:tag name="TIMING" val="|1|2.6|3.3|2.2|2.5|2.2|2.6|2.5|2.5|1.9"/>
</p:tagLst>
</file>

<file path=ppt/tags/tag6.xml><?xml version="1.0" encoding="utf-8"?>
<p:tagLst xmlns:a="http://schemas.openxmlformats.org/drawingml/2006/main" xmlns:r="http://schemas.openxmlformats.org/officeDocument/2006/relationships" xmlns:p="http://schemas.openxmlformats.org/presentationml/2006/main">
  <p:tag name="TIMING" val="|1.3|2.8|2|1.9|2|1.7|2|1.7|1.7"/>
</p:tagLst>
</file>

<file path=ppt/tags/tag7.xml><?xml version="1.0" encoding="utf-8"?>
<p:tagLst xmlns:a="http://schemas.openxmlformats.org/drawingml/2006/main" xmlns:r="http://schemas.openxmlformats.org/officeDocument/2006/relationships" xmlns:p="http://schemas.openxmlformats.org/presentationml/2006/main">
  <p:tag name="TIMING" val="|1.1|1.5|1.3|1.4|1.4|1.4"/>
</p:tagLst>
</file>

<file path=ppt/tags/tag8.xml><?xml version="1.0" encoding="utf-8"?>
<p:tagLst xmlns:a="http://schemas.openxmlformats.org/drawingml/2006/main" xmlns:r="http://schemas.openxmlformats.org/officeDocument/2006/relationships" xmlns:p="http://schemas.openxmlformats.org/presentationml/2006/main">
  <p:tag name="TIMING" val="|1.5|3.7|4.6|4.5|3.5|3.2|3.2"/>
</p:tagLst>
</file>

<file path=ppt/tags/tag9.xml><?xml version="1.0" encoding="utf-8"?>
<p:tagLst xmlns:a="http://schemas.openxmlformats.org/drawingml/2006/main" xmlns:r="http://schemas.openxmlformats.org/officeDocument/2006/relationships" xmlns:p="http://schemas.openxmlformats.org/presentationml/2006/main">
  <p:tag name="TIMING" val="|1.4|2.7|1.8|3|1.3|2.2|1.3|3.4|1.2|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516</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Bell MT</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Mrinal Sharma</dc:creator>
  <cp:lastModifiedBy>Mrinal Sharma</cp:lastModifiedBy>
  <cp:revision>33</cp:revision>
  <dcterms:created xsi:type="dcterms:W3CDTF">2015-08-18T06:06:40Z</dcterms:created>
  <dcterms:modified xsi:type="dcterms:W3CDTF">2015-08-19T09:06:42Z</dcterms:modified>
</cp:coreProperties>
</file>